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sldIdLst>
    <p:sldId id="256" r:id="rId5"/>
  </p:sldIdLst>
  <p:sldSz cx="40233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ADC018-F55B-A1DA-67CC-40B4CCB8C5F9}" name="Rice, Ashley" initials="RA" userId="S::ye5@ornl.gov::63d9d5ef-c1c0-409a-b3c8-9c37ce7da5b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94626"/>
  </p:normalViewPr>
  <p:slideViewPr>
    <p:cSldViewPr snapToGrid="0" snapToObjects="1">
      <p:cViewPr varScale="1">
        <p:scale>
          <a:sx n="25" d="100"/>
          <a:sy n="25" d="100"/>
        </p:scale>
        <p:origin x="22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387342"/>
            <a:ext cx="34198560" cy="1146048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7289782"/>
            <a:ext cx="30175200" cy="7947658"/>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92666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84733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752600"/>
            <a:ext cx="867537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752600"/>
            <a:ext cx="2552319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72311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326543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8206749"/>
            <a:ext cx="34701480" cy="1369313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2029429"/>
            <a:ext cx="34701480" cy="720089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5E9A27-D260-AB44-8420-EDB5437B0A7D}" type="datetimeFigureOut">
              <a:rPr lang="en-US" smtClean="0"/>
              <a:t>8/7/22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342465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5E9A27-D260-AB44-8420-EDB5437B0A7D}"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4167497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752607"/>
            <a:ext cx="347014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8069582"/>
            <a:ext cx="17020696"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2024360"/>
            <a:ext cx="1702069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8069582"/>
            <a:ext cx="17104520"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2024360"/>
            <a:ext cx="1710452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5E9A27-D260-AB44-8420-EDB5437B0A7D}" type="datetimeFigureOut">
              <a:rPr lang="en-US" smtClean="0"/>
              <a:t>8/7/22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427502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5E9A27-D260-AB44-8420-EDB5437B0A7D}" type="datetimeFigureOut">
              <a:rPr lang="en-US" smtClean="0"/>
              <a:t>8/7/22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2433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E9A27-D260-AB44-8420-EDB5437B0A7D}" type="datetimeFigureOut">
              <a:rPr lang="en-US" smtClean="0"/>
              <a:t>8/7/22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2443665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739647"/>
            <a:ext cx="20368260" cy="2339340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C5E9A27-D260-AB44-8420-EDB5437B0A7D}"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81971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739647"/>
            <a:ext cx="20368260" cy="2339340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C5E9A27-D260-AB44-8420-EDB5437B0A7D}" type="datetimeFigureOut">
              <a:rPr lang="en-US" smtClean="0"/>
              <a:t>8/7/22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482678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752607"/>
            <a:ext cx="347014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763000"/>
            <a:ext cx="347014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0510487"/>
            <a:ext cx="9052560" cy="1752600"/>
          </a:xfrm>
          <a:prstGeom prst="rect">
            <a:avLst/>
          </a:prstGeom>
        </p:spPr>
        <p:txBody>
          <a:bodyPr vert="horz" lIns="91440" tIns="45720" rIns="91440" bIns="45720" rtlCol="0" anchor="ctr"/>
          <a:lstStyle>
            <a:lvl1pPr algn="l">
              <a:defRPr sz="5280">
                <a:solidFill>
                  <a:schemeClr val="tx1">
                    <a:tint val="75000"/>
                  </a:schemeClr>
                </a:solidFill>
              </a:defRPr>
            </a:lvl1pPr>
          </a:lstStyle>
          <a:p>
            <a:fld id="{0C5E9A27-D260-AB44-8420-EDB5437B0A7D}" type="datetimeFigureOut">
              <a:rPr lang="en-US" smtClean="0"/>
              <a:t>8/7/22</a:t>
            </a:fld>
            <a:endParaRPr lang="en-US"/>
          </a:p>
        </p:txBody>
      </p:sp>
      <p:sp>
        <p:nvSpPr>
          <p:cNvPr id="5" name="Footer Placeholder 4"/>
          <p:cNvSpPr>
            <a:spLocks noGrp="1"/>
          </p:cNvSpPr>
          <p:nvPr>
            <p:ph type="ftr" sz="quarter" idx="3"/>
          </p:nvPr>
        </p:nvSpPr>
        <p:spPr>
          <a:xfrm>
            <a:off x="13327380" y="30510487"/>
            <a:ext cx="13578840" cy="17526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0510487"/>
            <a:ext cx="9052560" cy="1752600"/>
          </a:xfrm>
          <a:prstGeom prst="rect">
            <a:avLst/>
          </a:prstGeom>
        </p:spPr>
        <p:txBody>
          <a:bodyPr vert="horz" lIns="91440" tIns="45720" rIns="91440" bIns="45720" rtlCol="0" anchor="ctr"/>
          <a:lstStyle>
            <a:lvl1pPr algn="r">
              <a:defRPr sz="5280">
                <a:solidFill>
                  <a:schemeClr val="tx1">
                    <a:tint val="75000"/>
                  </a:schemeClr>
                </a:solidFill>
              </a:defRPr>
            </a:lvl1pPr>
          </a:lstStyle>
          <a:p>
            <a:fld id="{1B23CF11-D5C9-F445-8682-75F41FBD5A6F}" type="slidenum">
              <a:rPr lang="en-US" smtClean="0"/>
              <a:t>‹#›</a:t>
            </a:fld>
            <a:endParaRPr lang="en-US"/>
          </a:p>
        </p:txBody>
      </p:sp>
    </p:spTree>
    <p:extLst>
      <p:ext uri="{BB962C8B-B14F-4D97-AF65-F5344CB8AC3E}">
        <p14:creationId xmlns:p14="http://schemas.microsoft.com/office/powerpoint/2010/main" val="1402529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energy.gov/downloads/doe-public-access-plan"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740708B-5CCB-AC41-3582-0530B13B9E7B}"/>
              </a:ext>
            </a:extLst>
          </p:cNvPr>
          <p:cNvSpPr/>
          <p:nvPr/>
        </p:nvSpPr>
        <p:spPr>
          <a:xfrm>
            <a:off x="156117" y="223696"/>
            <a:ext cx="39921366" cy="432378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BD4A4B6-412C-F57D-1C32-1297FE6A803F}"/>
              </a:ext>
            </a:extLst>
          </p:cNvPr>
          <p:cNvSpPr/>
          <p:nvPr/>
        </p:nvSpPr>
        <p:spPr>
          <a:xfrm>
            <a:off x="490321" y="6529907"/>
            <a:ext cx="12817008" cy="10588637"/>
          </a:xfrm>
          <a:prstGeom prst="roundRect">
            <a:avLst>
              <a:gd name="adj" fmla="val 229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907E19-5587-7D22-67C7-A2385DCF45D9}"/>
              </a:ext>
            </a:extLst>
          </p:cNvPr>
          <p:cNvSpPr txBox="1"/>
          <p:nvPr/>
        </p:nvSpPr>
        <p:spPr>
          <a:xfrm>
            <a:off x="490321" y="214646"/>
            <a:ext cx="39252958" cy="2708434"/>
          </a:xfrm>
          <a:prstGeom prst="rect">
            <a:avLst/>
          </a:prstGeom>
          <a:noFill/>
        </p:spPr>
        <p:txBody>
          <a:bodyPr wrap="square" rtlCol="0">
            <a:spAutoFit/>
          </a:bodyPr>
          <a:lstStyle/>
          <a:p>
            <a:pPr algn="ctr"/>
            <a:r>
              <a:rPr lang="en-US" sz="8500" b="1" dirty="0">
                <a:latin typeface="Helvetica" pitchFamily="2" charset="0"/>
              </a:rPr>
              <a:t>Applications of Causal Inference Concepts and Machine Learning Methods to Investigate Cancer Clusters</a:t>
            </a:r>
            <a:endParaRPr lang="en-US" sz="8500" dirty="0">
              <a:latin typeface="Helvetica" pitchFamily="2" charset="0"/>
            </a:endParaRPr>
          </a:p>
        </p:txBody>
      </p:sp>
      <p:sp>
        <p:nvSpPr>
          <p:cNvPr id="10" name="Rectangle 3">
            <a:extLst>
              <a:ext uri="{FF2B5EF4-FFF2-40B4-BE49-F238E27FC236}">
                <a16:creationId xmlns:a16="http://schemas.microsoft.com/office/drawing/2014/main" id="{E6DA5426-DD2B-E738-3AED-7F8FCD50B16F}"/>
              </a:ext>
            </a:extLst>
          </p:cNvPr>
          <p:cNvSpPr>
            <a:spLocks noChangeArrowheads="1"/>
          </p:cNvSpPr>
          <p:nvPr/>
        </p:nvSpPr>
        <p:spPr bwMode="auto">
          <a:xfrm>
            <a:off x="12209228" y="2822059"/>
            <a:ext cx="15912353"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sz="6500" b="0" i="0" u="none" strike="noStrike" cap="none" normalizeH="0" baseline="0" dirty="0">
                <a:ln>
                  <a:noFill/>
                </a:ln>
                <a:effectLst/>
                <a:latin typeface="Helvetica" pitchFamily="2" charset="0"/>
                <a:ea typeface="Times New Roman" panose="02020603050405020304" pitchFamily="18" charset="0"/>
              </a:rPr>
              <a:t>John L. Maddox</a:t>
            </a:r>
            <a:r>
              <a:rPr lang="en-US" altLang="en-US" sz="6500" baseline="30000" dirty="0">
                <a:latin typeface="Helvetica" pitchFamily="2" charset="0"/>
                <a:ea typeface="Times New Roman" panose="02020603050405020304" pitchFamily="18" charset="0"/>
              </a:rPr>
              <a:t>1</a:t>
            </a:r>
            <a:r>
              <a:rPr kumimoji="0" lang="en-US" altLang="en-US" sz="6500" b="0" i="0" u="none" strike="noStrike" cap="none" normalizeH="0" dirty="0">
                <a:ln>
                  <a:noFill/>
                </a:ln>
                <a:effectLst/>
                <a:latin typeface="Helvetica" pitchFamily="2" charset="0"/>
                <a:ea typeface="Times New Roman" panose="02020603050405020304" pitchFamily="18" charset="0"/>
              </a:rPr>
              <a:t> &amp; </a:t>
            </a:r>
            <a:r>
              <a:rPr lang="en-US" altLang="en-US" sz="6500" dirty="0">
                <a:latin typeface="Helvetica" pitchFamily="2" charset="0"/>
                <a:ea typeface="Times New Roman" panose="02020603050405020304" pitchFamily="18" charset="0"/>
              </a:rPr>
              <a:t>Ashley E. Rice Ph. D.</a:t>
            </a:r>
            <a:r>
              <a:rPr lang="en-US" altLang="en-US" sz="6500" baseline="30000" dirty="0">
                <a:latin typeface="Helvetica" pitchFamily="2" charset="0"/>
                <a:ea typeface="Times New Roman" panose="02020603050405020304" pitchFamily="18" charset="0"/>
              </a:rPr>
              <a:t>2</a:t>
            </a:r>
            <a:endParaRPr kumimoji="0" lang="en-US" altLang="en-US" sz="6500" b="0" i="0" u="none" strike="noStrike" cap="none" normalizeH="0" baseline="0" dirty="0">
              <a:ln>
                <a:noFill/>
              </a:ln>
              <a:effectLst/>
              <a:latin typeface="Helvetica" pitchFamily="2" charset="0"/>
            </a:endParaRPr>
          </a:p>
        </p:txBody>
      </p:sp>
      <p:sp>
        <p:nvSpPr>
          <p:cNvPr id="13" name="Rounded Rectangle 12">
            <a:extLst>
              <a:ext uri="{FF2B5EF4-FFF2-40B4-BE49-F238E27FC236}">
                <a16:creationId xmlns:a16="http://schemas.microsoft.com/office/drawing/2014/main" id="{201D6051-6891-1822-2CD7-A3FBE96C796E}"/>
              </a:ext>
            </a:extLst>
          </p:cNvPr>
          <p:cNvSpPr/>
          <p:nvPr/>
        </p:nvSpPr>
        <p:spPr>
          <a:xfrm>
            <a:off x="13708296" y="10686347"/>
            <a:ext cx="12817008" cy="6015299"/>
          </a:xfrm>
          <a:prstGeom prst="roundRect">
            <a:avLst>
              <a:gd name="adj" fmla="val 253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4" name="Rounded Rectangle 13">
            <a:extLst>
              <a:ext uri="{FF2B5EF4-FFF2-40B4-BE49-F238E27FC236}">
                <a16:creationId xmlns:a16="http://schemas.microsoft.com/office/drawing/2014/main" id="{BF4BC56F-2E5E-C876-DC9E-1D3D486514AF}"/>
              </a:ext>
            </a:extLst>
          </p:cNvPr>
          <p:cNvSpPr/>
          <p:nvPr/>
        </p:nvSpPr>
        <p:spPr>
          <a:xfrm>
            <a:off x="26926271" y="10550031"/>
            <a:ext cx="12817008" cy="5150239"/>
          </a:xfrm>
          <a:prstGeom prst="roundRect">
            <a:avLst>
              <a:gd name="adj" fmla="val 486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EE0FD24-35F0-AC2C-D310-BB85048F4BCE}"/>
              </a:ext>
            </a:extLst>
          </p:cNvPr>
          <p:cNvSpPr/>
          <p:nvPr/>
        </p:nvSpPr>
        <p:spPr>
          <a:xfrm>
            <a:off x="490321" y="30404469"/>
            <a:ext cx="39362742" cy="216133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10;&#10;Description automatically generated">
            <a:extLst>
              <a:ext uri="{FF2B5EF4-FFF2-40B4-BE49-F238E27FC236}">
                <a16:creationId xmlns:a16="http://schemas.microsoft.com/office/drawing/2014/main" id="{DCD76861-1604-8EF2-8834-3F981C724053}"/>
              </a:ext>
            </a:extLst>
          </p:cNvPr>
          <p:cNvPicPr>
            <a:picLocks noChangeAspect="1"/>
          </p:cNvPicPr>
          <p:nvPr/>
        </p:nvPicPr>
        <p:blipFill>
          <a:blip r:embed="rId2"/>
          <a:stretch>
            <a:fillRect/>
          </a:stretch>
        </p:blipFill>
        <p:spPr>
          <a:xfrm>
            <a:off x="33486809" y="2324183"/>
            <a:ext cx="6045041" cy="1494774"/>
          </a:xfrm>
          <a:prstGeom prst="rect">
            <a:avLst/>
          </a:prstGeom>
        </p:spPr>
      </p:pic>
      <p:pic>
        <p:nvPicPr>
          <p:cNvPr id="24" name="Picture 23" descr="A screenshot of a video game&#10;&#10;Description automatically generated with low confidence">
            <a:extLst>
              <a:ext uri="{FF2B5EF4-FFF2-40B4-BE49-F238E27FC236}">
                <a16:creationId xmlns:a16="http://schemas.microsoft.com/office/drawing/2014/main" id="{2FC7DF82-6BD1-3DB6-88A7-C0D2843FC1D3}"/>
              </a:ext>
            </a:extLst>
          </p:cNvPr>
          <p:cNvPicPr>
            <a:picLocks noChangeAspect="1"/>
          </p:cNvPicPr>
          <p:nvPr/>
        </p:nvPicPr>
        <p:blipFill>
          <a:blip r:embed="rId3"/>
          <a:stretch>
            <a:fillRect/>
          </a:stretch>
        </p:blipFill>
        <p:spPr>
          <a:xfrm>
            <a:off x="33985071" y="31029416"/>
            <a:ext cx="5451138" cy="908523"/>
          </a:xfrm>
          <a:prstGeom prst="rect">
            <a:avLst/>
          </a:prstGeom>
        </p:spPr>
      </p:pic>
      <p:sp>
        <p:nvSpPr>
          <p:cNvPr id="28" name="Rounded Rectangle 27">
            <a:extLst>
              <a:ext uri="{FF2B5EF4-FFF2-40B4-BE49-F238E27FC236}">
                <a16:creationId xmlns:a16="http://schemas.microsoft.com/office/drawing/2014/main" id="{6857029B-22D7-FB97-C33B-A2E2B2D44627}"/>
              </a:ext>
            </a:extLst>
          </p:cNvPr>
          <p:cNvSpPr/>
          <p:nvPr/>
        </p:nvSpPr>
        <p:spPr>
          <a:xfrm>
            <a:off x="490321" y="4997100"/>
            <a:ext cx="12817008" cy="11598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A5894B29-7DE8-EDC5-3A2B-6EEFBD97418E}"/>
              </a:ext>
            </a:extLst>
          </p:cNvPr>
          <p:cNvSpPr/>
          <p:nvPr/>
        </p:nvSpPr>
        <p:spPr>
          <a:xfrm>
            <a:off x="13708296" y="4997100"/>
            <a:ext cx="12817008" cy="115989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4F56E912-BFCD-8266-9C6D-A519E1930116}"/>
              </a:ext>
            </a:extLst>
          </p:cNvPr>
          <p:cNvSpPr/>
          <p:nvPr/>
        </p:nvSpPr>
        <p:spPr>
          <a:xfrm>
            <a:off x="26926271" y="4997099"/>
            <a:ext cx="12817008" cy="11598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
            <a:extLst>
              <a:ext uri="{FF2B5EF4-FFF2-40B4-BE49-F238E27FC236}">
                <a16:creationId xmlns:a16="http://schemas.microsoft.com/office/drawing/2014/main" id="{20C1EDF6-C34F-D313-4044-18D5F0394EC4}"/>
              </a:ext>
            </a:extLst>
          </p:cNvPr>
          <p:cNvSpPr>
            <a:spLocks noChangeArrowheads="1"/>
          </p:cNvSpPr>
          <p:nvPr/>
        </p:nvSpPr>
        <p:spPr bwMode="auto">
          <a:xfrm>
            <a:off x="8426607" y="3808488"/>
            <a:ext cx="234775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Bef>
                <a:spcPct val="0"/>
              </a:spcBef>
              <a:spcAft>
                <a:spcPct val="0"/>
              </a:spcAft>
            </a:pPr>
            <a:r>
              <a:rPr lang="en-US" sz="4000" baseline="30000" dirty="0">
                <a:latin typeface="Helvetica" pitchFamily="2" charset="0"/>
              </a:rPr>
              <a:t>1</a:t>
            </a:r>
            <a:r>
              <a:rPr lang="en-US" sz="4000" dirty="0">
                <a:latin typeface="Helvetica" pitchFamily="2" charset="0"/>
              </a:rPr>
              <a:t>University of Tennessee, Knoxville, TN 37996, </a:t>
            </a:r>
            <a:r>
              <a:rPr lang="en-US" sz="4000" baseline="30000" dirty="0">
                <a:latin typeface="Helvetica" pitchFamily="2" charset="0"/>
              </a:rPr>
              <a:t>2</a:t>
            </a:r>
            <a:r>
              <a:rPr lang="en-US" sz="4000" dirty="0">
                <a:latin typeface="Helvetica" pitchFamily="2" charset="0"/>
              </a:rPr>
              <a:t>Oak Ridge National Laboratory, Oak Ridge, TN 37830</a:t>
            </a:r>
            <a:endParaRPr kumimoji="0" lang="en-US" altLang="en-US" sz="4000" b="0" i="0" u="none" strike="noStrike" cap="none" normalizeH="0" baseline="30000" dirty="0">
              <a:ln>
                <a:noFill/>
              </a:ln>
              <a:effectLst/>
              <a:latin typeface="Helvetica" pitchFamily="2" charset="0"/>
            </a:endParaRPr>
          </a:p>
        </p:txBody>
      </p:sp>
      <p:sp>
        <p:nvSpPr>
          <p:cNvPr id="34" name="TextBox 33">
            <a:extLst>
              <a:ext uri="{FF2B5EF4-FFF2-40B4-BE49-F238E27FC236}">
                <a16:creationId xmlns:a16="http://schemas.microsoft.com/office/drawing/2014/main" id="{88A8E124-049D-8343-5533-49E1FCE9EE6E}"/>
              </a:ext>
            </a:extLst>
          </p:cNvPr>
          <p:cNvSpPr txBox="1"/>
          <p:nvPr/>
        </p:nvSpPr>
        <p:spPr>
          <a:xfrm>
            <a:off x="797392" y="5069730"/>
            <a:ext cx="11569148" cy="1015663"/>
          </a:xfrm>
          <a:prstGeom prst="rect">
            <a:avLst/>
          </a:prstGeom>
          <a:noFill/>
        </p:spPr>
        <p:txBody>
          <a:bodyPr wrap="square" rtlCol="0">
            <a:spAutoFit/>
          </a:bodyPr>
          <a:lstStyle/>
          <a:p>
            <a:r>
              <a:rPr lang="en-US" sz="6000" b="1" dirty="0">
                <a:latin typeface="Helvetica" pitchFamily="2" charset="0"/>
              </a:rPr>
              <a:t>Introduction</a:t>
            </a:r>
          </a:p>
        </p:txBody>
      </p:sp>
      <p:sp>
        <p:nvSpPr>
          <p:cNvPr id="36" name="TextBox 35">
            <a:extLst>
              <a:ext uri="{FF2B5EF4-FFF2-40B4-BE49-F238E27FC236}">
                <a16:creationId xmlns:a16="http://schemas.microsoft.com/office/drawing/2014/main" id="{CD3C7AC5-3B5D-2CAF-2084-4073EC29234E}"/>
              </a:ext>
            </a:extLst>
          </p:cNvPr>
          <p:cNvSpPr txBox="1"/>
          <p:nvPr/>
        </p:nvSpPr>
        <p:spPr>
          <a:xfrm>
            <a:off x="827942" y="6544457"/>
            <a:ext cx="12460803" cy="10556736"/>
          </a:xfrm>
          <a:prstGeom prst="rect">
            <a:avLst/>
          </a:prstGeom>
          <a:noFill/>
        </p:spPr>
        <p:txBody>
          <a:bodyPr wrap="square" lIns="91440" tIns="45720" rIns="91440" bIns="45720" rtlCol="0" anchor="t">
            <a:spAutoFit/>
          </a:bodyPr>
          <a:lstStyle/>
          <a:p>
            <a:r>
              <a:rPr lang="en-US" sz="4000" dirty="0">
                <a:latin typeface="Times New Roman"/>
                <a:cs typeface="Times New Roman"/>
              </a:rPr>
              <a:t>Identifying the cause of significant localized increases in populational cancer incidence, or cancer clusters, remains a vital public health issue. A ratio between observed and expected incidence of community cancer called the Standardized Incidence Ratio (SIR) is used to confirm the community-reported high cancer incidence as a cancer cluster. Only then, are possible environmental causes analyzed, which restricts SIR to considering regions of interest independently of exposure and fails to determine the causal role of most environmental factors [1]. Using an improved metric called the causal SIR (cSIR), we calculate the ratio between the observed cancer incidence in an exposed region and a covariate-matched unexposed region [2]. By integrating exposure into the diagnostic ratio, causal links between exposure and increased cancer incidence are made statistically sound. Improving the results of cancer cluster studies necessitates the implementation of cSIR.</a:t>
            </a:r>
          </a:p>
        </p:txBody>
      </p:sp>
      <p:sp>
        <p:nvSpPr>
          <p:cNvPr id="37" name="TextBox 36">
            <a:extLst>
              <a:ext uri="{FF2B5EF4-FFF2-40B4-BE49-F238E27FC236}">
                <a16:creationId xmlns:a16="http://schemas.microsoft.com/office/drawing/2014/main" id="{503F0D6D-74D4-C613-93BD-C922F2218592}"/>
              </a:ext>
            </a:extLst>
          </p:cNvPr>
          <p:cNvSpPr txBox="1"/>
          <p:nvPr/>
        </p:nvSpPr>
        <p:spPr>
          <a:xfrm>
            <a:off x="27249505" y="5137579"/>
            <a:ext cx="8981145" cy="1015663"/>
          </a:xfrm>
          <a:prstGeom prst="rect">
            <a:avLst/>
          </a:prstGeom>
          <a:noFill/>
        </p:spPr>
        <p:txBody>
          <a:bodyPr wrap="square" rtlCol="0">
            <a:spAutoFit/>
          </a:bodyPr>
          <a:lstStyle/>
          <a:p>
            <a:r>
              <a:rPr lang="en-US" sz="6000" b="1" dirty="0">
                <a:latin typeface="Helvetica" pitchFamily="2" charset="0"/>
              </a:rPr>
              <a:t>Results</a:t>
            </a:r>
          </a:p>
        </p:txBody>
      </p:sp>
      <p:sp>
        <p:nvSpPr>
          <p:cNvPr id="38" name="Rounded Rectangle 37">
            <a:extLst>
              <a:ext uri="{FF2B5EF4-FFF2-40B4-BE49-F238E27FC236}">
                <a16:creationId xmlns:a16="http://schemas.microsoft.com/office/drawing/2014/main" id="{90EACA77-26F3-C2CF-CDBB-B07BFAD8F34E}"/>
              </a:ext>
            </a:extLst>
          </p:cNvPr>
          <p:cNvSpPr/>
          <p:nvPr/>
        </p:nvSpPr>
        <p:spPr>
          <a:xfrm>
            <a:off x="27017472" y="25212033"/>
            <a:ext cx="12817008" cy="4868250"/>
          </a:xfrm>
          <a:prstGeom prst="roundRect">
            <a:avLst>
              <a:gd name="adj" fmla="val 19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EAA32F3-5ABD-3CDA-52CD-D108EC74461C}"/>
              </a:ext>
            </a:extLst>
          </p:cNvPr>
          <p:cNvSpPr/>
          <p:nvPr/>
        </p:nvSpPr>
        <p:spPr>
          <a:xfrm>
            <a:off x="27036055" y="23855598"/>
            <a:ext cx="12817008" cy="11598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6FB22C1-23CA-46A7-9EF3-89C8FB2FDFC4}"/>
              </a:ext>
            </a:extLst>
          </p:cNvPr>
          <p:cNvSpPr txBox="1"/>
          <p:nvPr/>
        </p:nvSpPr>
        <p:spPr>
          <a:xfrm>
            <a:off x="27249505" y="23967170"/>
            <a:ext cx="11569148" cy="1015663"/>
          </a:xfrm>
          <a:prstGeom prst="rect">
            <a:avLst/>
          </a:prstGeom>
          <a:noFill/>
        </p:spPr>
        <p:txBody>
          <a:bodyPr wrap="square" rtlCol="0">
            <a:spAutoFit/>
          </a:bodyPr>
          <a:lstStyle/>
          <a:p>
            <a:r>
              <a:rPr lang="en-US" sz="6000" b="1" dirty="0">
                <a:latin typeface="Helvetica" pitchFamily="2" charset="0"/>
              </a:rPr>
              <a:t>Conclusion</a:t>
            </a:r>
          </a:p>
        </p:txBody>
      </p:sp>
      <p:sp>
        <p:nvSpPr>
          <p:cNvPr id="41" name="Rounded Rectangle 40">
            <a:extLst>
              <a:ext uri="{FF2B5EF4-FFF2-40B4-BE49-F238E27FC236}">
                <a16:creationId xmlns:a16="http://schemas.microsoft.com/office/drawing/2014/main" id="{9D22271E-40F0-B0E6-9D84-8AF393828AEE}"/>
              </a:ext>
            </a:extLst>
          </p:cNvPr>
          <p:cNvSpPr/>
          <p:nvPr/>
        </p:nvSpPr>
        <p:spPr>
          <a:xfrm>
            <a:off x="490321" y="19073085"/>
            <a:ext cx="12817008" cy="2447864"/>
          </a:xfrm>
          <a:prstGeom prst="roundRect">
            <a:avLst>
              <a:gd name="adj" fmla="val 458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8C96410-66AF-7FB4-713E-7A4A7B12949A}"/>
              </a:ext>
            </a:extLst>
          </p:cNvPr>
          <p:cNvSpPr/>
          <p:nvPr/>
        </p:nvSpPr>
        <p:spPr>
          <a:xfrm>
            <a:off x="490321" y="17543343"/>
            <a:ext cx="12817008" cy="11598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8D5728C6-4A81-E079-11FE-0EB08A8DA3B1}"/>
              </a:ext>
            </a:extLst>
          </p:cNvPr>
          <p:cNvSpPr txBox="1"/>
          <p:nvPr/>
        </p:nvSpPr>
        <p:spPr>
          <a:xfrm>
            <a:off x="797392" y="17615457"/>
            <a:ext cx="11569148" cy="1015663"/>
          </a:xfrm>
          <a:prstGeom prst="rect">
            <a:avLst/>
          </a:prstGeom>
          <a:noFill/>
        </p:spPr>
        <p:txBody>
          <a:bodyPr wrap="square" rtlCol="0">
            <a:spAutoFit/>
          </a:bodyPr>
          <a:lstStyle/>
          <a:p>
            <a:r>
              <a:rPr lang="en-US" sz="6000" b="1" dirty="0">
                <a:latin typeface="Helvetica" pitchFamily="2" charset="0"/>
              </a:rPr>
              <a:t>Problem Statement</a:t>
            </a:r>
          </a:p>
        </p:txBody>
      </p:sp>
      <p:sp>
        <p:nvSpPr>
          <p:cNvPr id="45" name="TextBox 44">
            <a:extLst>
              <a:ext uri="{FF2B5EF4-FFF2-40B4-BE49-F238E27FC236}">
                <a16:creationId xmlns:a16="http://schemas.microsoft.com/office/drawing/2014/main" id="{93CB27E8-BD6E-4D6D-1967-1EB17B7DE22B}"/>
              </a:ext>
            </a:extLst>
          </p:cNvPr>
          <p:cNvSpPr txBox="1"/>
          <p:nvPr/>
        </p:nvSpPr>
        <p:spPr>
          <a:xfrm>
            <a:off x="14110300" y="5137580"/>
            <a:ext cx="12013000" cy="1015662"/>
          </a:xfrm>
          <a:prstGeom prst="rect">
            <a:avLst/>
          </a:prstGeom>
          <a:noFill/>
        </p:spPr>
        <p:txBody>
          <a:bodyPr wrap="square" rtlCol="0">
            <a:spAutoFit/>
          </a:bodyPr>
          <a:lstStyle/>
          <a:p>
            <a:r>
              <a:rPr lang="en-US" sz="6000" b="1" dirty="0">
                <a:latin typeface="Helvetica" pitchFamily="2" charset="0"/>
              </a:rPr>
              <a:t>Materials and Methods</a:t>
            </a:r>
          </a:p>
        </p:txBody>
      </p:sp>
      <p:sp>
        <p:nvSpPr>
          <p:cNvPr id="46" name="TextBox 45">
            <a:extLst>
              <a:ext uri="{FF2B5EF4-FFF2-40B4-BE49-F238E27FC236}">
                <a16:creationId xmlns:a16="http://schemas.microsoft.com/office/drawing/2014/main" id="{2144A7DC-F538-2785-EAAC-B72BD83F1573}"/>
              </a:ext>
            </a:extLst>
          </p:cNvPr>
          <p:cNvSpPr txBox="1"/>
          <p:nvPr/>
        </p:nvSpPr>
        <p:spPr>
          <a:xfrm>
            <a:off x="797391" y="30351051"/>
            <a:ext cx="30617796" cy="2200602"/>
          </a:xfrm>
          <a:prstGeom prst="rect">
            <a:avLst/>
          </a:prstGeom>
          <a:noFill/>
        </p:spPr>
        <p:txBody>
          <a:bodyPr wrap="square" rtlCol="0">
            <a:spAutoFit/>
          </a:bodyPr>
          <a:lstStyle/>
          <a:p>
            <a:r>
              <a:rPr lang="en-US" sz="2400" dirty="0"/>
              <a:t>References: </a:t>
            </a:r>
          </a:p>
          <a:p>
            <a:pPr marL="342900" indent="-342900">
              <a:buFont typeface="+mj-lt"/>
              <a:buAutoNum type="arabicPeriod"/>
            </a:pPr>
            <a:r>
              <a:rPr lang="en-US" dirty="0"/>
              <a:t>Goodman, M., </a:t>
            </a:r>
            <a:r>
              <a:rPr lang="en-US" dirty="0" err="1"/>
              <a:t>Naiman</a:t>
            </a:r>
            <a:r>
              <a:rPr lang="en-US" dirty="0"/>
              <a:t>, J. S., Goodman, D., &amp; </a:t>
            </a:r>
            <a:r>
              <a:rPr lang="en-US" dirty="0" err="1"/>
              <a:t>LaKind</a:t>
            </a:r>
            <a:r>
              <a:rPr lang="en-US" dirty="0"/>
              <a:t>, J. S. (2012). Cancer clusters in the USA: what do the last twenty years of state and federal investigations tell us?. </a:t>
            </a:r>
            <a:r>
              <a:rPr lang="en-US" i="1" dirty="0"/>
              <a:t>Critical reviews in toxicology</a:t>
            </a:r>
            <a:r>
              <a:rPr lang="en-US" dirty="0"/>
              <a:t>, </a:t>
            </a:r>
            <a:r>
              <a:rPr lang="en-US" i="1" dirty="0"/>
              <a:t>42</a:t>
            </a:r>
            <a:r>
              <a:rPr lang="en-US" dirty="0"/>
              <a:t>(6), 474–490. https://doi.org/10.3109/10408444.2012.675315</a:t>
            </a:r>
          </a:p>
          <a:p>
            <a:pPr marL="342900" indent="-342900">
              <a:buFont typeface="+mj-lt"/>
              <a:buAutoNum type="arabicPeriod"/>
            </a:pPr>
            <a:r>
              <a:rPr lang="en-US" dirty="0" err="1"/>
              <a:t>Nethery</a:t>
            </a:r>
            <a:r>
              <a:rPr lang="en-US" dirty="0"/>
              <a:t>, R. C., Yang, Y., Brown, A. J., &amp; </a:t>
            </a:r>
            <a:r>
              <a:rPr lang="en-US" dirty="0" err="1"/>
              <a:t>Dominici</a:t>
            </a:r>
            <a:r>
              <a:rPr lang="en-US" dirty="0"/>
              <a:t>, F. (2020). A causal inference framework for cancer cluster investigations using publicly available data. </a:t>
            </a:r>
            <a:r>
              <a:rPr lang="en-US" i="1" dirty="0"/>
              <a:t>Journal of the Royal Statistical Society. Series A, (Statistics in Society)</a:t>
            </a:r>
            <a:r>
              <a:rPr lang="en-US" dirty="0"/>
              <a:t>, </a:t>
            </a:r>
            <a:r>
              <a:rPr lang="en-US" i="1" dirty="0"/>
              <a:t>183</a:t>
            </a:r>
            <a:r>
              <a:rPr lang="en-US" dirty="0"/>
              <a:t>(3), 1253–1272. https://</a:t>
            </a:r>
            <a:r>
              <a:rPr lang="en-US" dirty="0" err="1"/>
              <a:t>doi.org</a:t>
            </a:r>
            <a:r>
              <a:rPr lang="en-US" dirty="0"/>
              <a:t>/10.1111/rssa.12567</a:t>
            </a:r>
            <a:endParaRPr lang="en-US" sz="2400" dirty="0"/>
          </a:p>
          <a:p>
            <a:endParaRPr lang="en-US" sz="500" dirty="0"/>
          </a:p>
          <a:p>
            <a:endParaRPr lang="en-US" sz="500" dirty="0"/>
          </a:p>
          <a:p>
            <a:endParaRPr lang="en-US" sz="500" dirty="0"/>
          </a:p>
          <a:p>
            <a:endParaRPr lang="en-US" sz="500" dirty="0"/>
          </a:p>
          <a:p>
            <a:r>
              <a:rPr lang="en-US" dirty="0"/>
              <a:t>This work was supported in part by the U.S. Department of Energy, Office of Science, Office of Workforce Development for Teachers and Scientists (WDTS) under the Science Undergraduate Laboratory Internships program.</a:t>
            </a:r>
          </a:p>
          <a:p>
            <a:r>
              <a:rPr lang="en-US" dirty="0"/>
              <a:t>This manuscript has been co-authored by UT-Battelle, LLC, under contract DE-AC05-00OR22725 with the US Department of Energy (DOE). The US government retains and the publisher, by accepting the article for publication, acknowledges that the US government retains a nonexclusive, paid-up, irrevocable, worldwide license to publish or reproduce the published form of this manuscript, or allow others to do so, for US government purposes. DOE will provide public access to these results of federally sponsored research in accordance with the DOE Public Access Plan (</a:t>
            </a:r>
            <a:r>
              <a:rPr lang="en-US" dirty="0">
                <a:hlinkClick r:id="rId4"/>
              </a:rPr>
              <a:t>http://energy.gov/downloads/doe-public-access-plan</a:t>
            </a:r>
            <a:r>
              <a:rPr lang="en-US" dirty="0"/>
              <a:t>).</a:t>
            </a:r>
          </a:p>
          <a:p>
            <a:endParaRPr lang="en-US" sz="300" dirty="0"/>
          </a:p>
        </p:txBody>
      </p:sp>
      <p:pic>
        <p:nvPicPr>
          <p:cNvPr id="47" name="Graphic 46">
            <a:extLst>
              <a:ext uri="{FF2B5EF4-FFF2-40B4-BE49-F238E27FC236}">
                <a16:creationId xmlns:a16="http://schemas.microsoft.com/office/drawing/2014/main" id="{B68FA399-0D66-12CD-3B2B-B42BFA2A3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750" y="2437734"/>
            <a:ext cx="5855774" cy="1407682"/>
          </a:xfrm>
          <a:prstGeom prst="rect">
            <a:avLst/>
          </a:prstGeom>
        </p:spPr>
      </p:pic>
      <p:sp>
        <p:nvSpPr>
          <p:cNvPr id="48" name="TextBox 47">
            <a:extLst>
              <a:ext uri="{FF2B5EF4-FFF2-40B4-BE49-F238E27FC236}">
                <a16:creationId xmlns:a16="http://schemas.microsoft.com/office/drawing/2014/main" id="{BFA2FD25-2FEC-D0B9-E3D1-653B181A4EC6}"/>
              </a:ext>
            </a:extLst>
          </p:cNvPr>
          <p:cNvSpPr txBox="1"/>
          <p:nvPr/>
        </p:nvSpPr>
        <p:spPr>
          <a:xfrm>
            <a:off x="701750" y="19056448"/>
            <a:ext cx="12460803" cy="2431435"/>
          </a:xfrm>
          <a:prstGeom prst="rect">
            <a:avLst/>
          </a:prstGeom>
          <a:noFill/>
        </p:spPr>
        <p:txBody>
          <a:bodyPr wrap="square" rtlCol="0">
            <a:spAutoFit/>
          </a:bodyPr>
          <a:lstStyle/>
          <a:p>
            <a:r>
              <a:rPr lang="en-US" sz="3800" dirty="0">
                <a:latin typeface="Times New Roman" panose="02020603050405020304" pitchFamily="18" charset="0"/>
                <a:cs typeface="Times New Roman" panose="02020603050405020304" pitchFamily="18" charset="0"/>
              </a:rPr>
              <a:t>We used the cSIR to reevaluate the conclusions of an identified brain and lung cancer cluster (Fig.1) from 1997-2003 in which investigation which found no causal link between the increased cancer incidence and local dioxin exposure. </a:t>
            </a:r>
          </a:p>
        </p:txBody>
      </p:sp>
      <p:sp>
        <p:nvSpPr>
          <p:cNvPr id="49" name="Rounded Rectangle 48">
            <a:extLst>
              <a:ext uri="{FF2B5EF4-FFF2-40B4-BE49-F238E27FC236}">
                <a16:creationId xmlns:a16="http://schemas.microsoft.com/office/drawing/2014/main" id="{D680605C-D96B-D27A-B19D-9D07EC1784F5}"/>
              </a:ext>
            </a:extLst>
          </p:cNvPr>
          <p:cNvSpPr/>
          <p:nvPr/>
        </p:nvSpPr>
        <p:spPr>
          <a:xfrm>
            <a:off x="13763188" y="21814025"/>
            <a:ext cx="12817008" cy="8266260"/>
          </a:xfrm>
          <a:prstGeom prst="roundRect">
            <a:avLst>
              <a:gd name="adj" fmla="val 253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pic>
        <p:nvPicPr>
          <p:cNvPr id="57" name="Picture 56">
            <a:extLst>
              <a:ext uri="{FF2B5EF4-FFF2-40B4-BE49-F238E27FC236}">
                <a16:creationId xmlns:a16="http://schemas.microsoft.com/office/drawing/2014/main" id="{61AE81E2-55B8-AA9D-20E0-4C5CCEA84B03}"/>
              </a:ext>
            </a:extLst>
          </p:cNvPr>
          <p:cNvPicPr>
            <a:picLocks noChangeAspect="1"/>
          </p:cNvPicPr>
          <p:nvPr/>
        </p:nvPicPr>
        <p:blipFill>
          <a:blip r:embed="rId7"/>
          <a:stretch>
            <a:fillRect/>
          </a:stretch>
        </p:blipFill>
        <p:spPr>
          <a:xfrm>
            <a:off x="31547446" y="30708923"/>
            <a:ext cx="2305366" cy="1549508"/>
          </a:xfrm>
          <a:prstGeom prst="rect">
            <a:avLst/>
          </a:prstGeom>
        </p:spPr>
      </p:pic>
      <p:sp>
        <p:nvSpPr>
          <p:cNvPr id="78" name="TextBox 77">
            <a:extLst>
              <a:ext uri="{FF2B5EF4-FFF2-40B4-BE49-F238E27FC236}">
                <a16:creationId xmlns:a16="http://schemas.microsoft.com/office/drawing/2014/main" id="{93A765C2-4C4F-1B18-AE56-51BAD4F3BFA1}"/>
              </a:ext>
            </a:extLst>
          </p:cNvPr>
          <p:cNvSpPr txBox="1"/>
          <p:nvPr/>
        </p:nvSpPr>
        <p:spPr>
          <a:xfrm>
            <a:off x="5381793" y="28062815"/>
            <a:ext cx="7925536" cy="1938992"/>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Figure 1</a:t>
            </a:r>
            <a:r>
              <a:rPr lang="en-US" sz="3000" dirty="0">
                <a:latin typeface="Times New Roman" panose="02020603050405020304" pitchFamily="18" charset="0"/>
                <a:cs typeface="Times New Roman" panose="02020603050405020304" pitchFamily="18" charset="0"/>
              </a:rPr>
              <a:t>: Selection of the eight Davis County, Utah census tracts containing both the confirmed brain and lung cancer cluster we are reinvestigating.</a:t>
            </a:r>
          </a:p>
        </p:txBody>
      </p:sp>
      <p:graphicFrame>
        <p:nvGraphicFramePr>
          <p:cNvPr id="79" name="Table 79">
            <a:extLst>
              <a:ext uri="{FF2B5EF4-FFF2-40B4-BE49-F238E27FC236}">
                <a16:creationId xmlns:a16="http://schemas.microsoft.com/office/drawing/2014/main" id="{13DE9E6B-9F2E-B706-3776-34CFFA62BB71}"/>
              </a:ext>
            </a:extLst>
          </p:cNvPr>
          <p:cNvGraphicFramePr>
            <a:graphicFrameLocks noGrp="1"/>
          </p:cNvGraphicFramePr>
          <p:nvPr>
            <p:extLst>
              <p:ext uri="{D42A27DB-BD31-4B8C-83A1-F6EECF244321}">
                <p14:modId xmlns:p14="http://schemas.microsoft.com/office/powerpoint/2010/main" val="2470136355"/>
              </p:ext>
            </p:extLst>
          </p:nvPr>
        </p:nvGraphicFramePr>
        <p:xfrm>
          <a:off x="13757749" y="6529908"/>
          <a:ext cx="12718102" cy="3284652"/>
        </p:xfrm>
        <a:graphic>
          <a:graphicData uri="http://schemas.openxmlformats.org/drawingml/2006/table">
            <a:tbl>
              <a:tblPr firstRow="1" bandRow="1">
                <a:tableStyleId>{93296810-A885-4BE3-A3E7-6D5BEEA58F35}</a:tableStyleId>
              </a:tblPr>
              <a:tblGrid>
                <a:gridCol w="4446168">
                  <a:extLst>
                    <a:ext uri="{9D8B030D-6E8A-4147-A177-3AD203B41FA5}">
                      <a16:colId xmlns:a16="http://schemas.microsoft.com/office/drawing/2014/main" val="615301701"/>
                    </a:ext>
                  </a:extLst>
                </a:gridCol>
                <a:gridCol w="4918842">
                  <a:extLst>
                    <a:ext uri="{9D8B030D-6E8A-4147-A177-3AD203B41FA5}">
                      <a16:colId xmlns:a16="http://schemas.microsoft.com/office/drawing/2014/main" val="318037685"/>
                    </a:ext>
                  </a:extLst>
                </a:gridCol>
                <a:gridCol w="3353092">
                  <a:extLst>
                    <a:ext uri="{9D8B030D-6E8A-4147-A177-3AD203B41FA5}">
                      <a16:colId xmlns:a16="http://schemas.microsoft.com/office/drawing/2014/main" val="1166242586"/>
                    </a:ext>
                  </a:extLst>
                </a:gridCol>
              </a:tblGrid>
              <a:tr h="724332">
                <a:tc>
                  <a:txBody>
                    <a:bodyPr/>
                    <a:lstStyle/>
                    <a:p>
                      <a:r>
                        <a:rPr lang="en-US" sz="3600" dirty="0"/>
                        <a:t>Data Name</a:t>
                      </a:r>
                    </a:p>
                  </a:txBody>
                  <a:tcPr/>
                </a:tc>
                <a:tc>
                  <a:txBody>
                    <a:bodyPr/>
                    <a:lstStyle/>
                    <a:p>
                      <a:r>
                        <a:rPr lang="en-US" sz="3600" dirty="0"/>
                        <a:t>Number of Records</a:t>
                      </a:r>
                    </a:p>
                  </a:txBody>
                  <a:tcPr/>
                </a:tc>
                <a:tc>
                  <a:txBody>
                    <a:bodyPr/>
                    <a:lstStyle/>
                    <a:p>
                      <a:r>
                        <a:rPr lang="en-US" sz="3600" dirty="0"/>
                        <a:t>Data Granularity</a:t>
                      </a:r>
                    </a:p>
                  </a:txBody>
                  <a:tcPr/>
                </a:tc>
                <a:extLst>
                  <a:ext uri="{0D108BD9-81ED-4DB2-BD59-A6C34878D82A}">
                    <a16:rowId xmlns:a16="http://schemas.microsoft.com/office/drawing/2014/main" val="1656021497"/>
                  </a:ext>
                </a:extLst>
              </a:tr>
              <a:tr h="569178">
                <a:tc>
                  <a:txBody>
                    <a:bodyPr/>
                    <a:lstStyle/>
                    <a:p>
                      <a:r>
                        <a:rPr lang="en-US" sz="3600" dirty="0"/>
                        <a:t>SEER Cancer Incidence</a:t>
                      </a:r>
                    </a:p>
                  </a:txBody>
                  <a:tcPr/>
                </a:tc>
                <a:tc>
                  <a:txBody>
                    <a:bodyPr/>
                    <a:lstStyle/>
                    <a:p>
                      <a:r>
                        <a:rPr lang="en-US" sz="3600" dirty="0"/>
                        <a:t>1,085 counties</a:t>
                      </a:r>
                    </a:p>
                  </a:txBody>
                  <a:tcPr/>
                </a:tc>
                <a:tc>
                  <a:txBody>
                    <a:bodyPr/>
                    <a:lstStyle/>
                    <a:p>
                      <a:r>
                        <a:rPr lang="en-US" sz="3600" dirty="0"/>
                        <a:t>County</a:t>
                      </a:r>
                    </a:p>
                  </a:txBody>
                  <a:tcPr/>
                </a:tc>
                <a:extLst>
                  <a:ext uri="{0D108BD9-81ED-4DB2-BD59-A6C34878D82A}">
                    <a16:rowId xmlns:a16="http://schemas.microsoft.com/office/drawing/2014/main" val="419525511"/>
                  </a:ext>
                </a:extLst>
              </a:tr>
              <a:tr h="257886">
                <a:tc>
                  <a:txBody>
                    <a:bodyPr/>
                    <a:lstStyle/>
                    <a:p>
                      <a:r>
                        <a:rPr lang="en-US" sz="3600" dirty="0"/>
                        <a:t>Census Data</a:t>
                      </a:r>
                    </a:p>
                  </a:txBody>
                  <a:tcPr/>
                </a:tc>
                <a:tc>
                  <a:txBody>
                    <a:bodyPr/>
                    <a:lstStyle/>
                    <a:p>
                      <a:r>
                        <a:rPr lang="en-US" sz="3600" dirty="0"/>
                        <a:t>65,444 Census Tracts</a:t>
                      </a:r>
                    </a:p>
                  </a:txBody>
                  <a:tcPr/>
                </a:tc>
                <a:tc>
                  <a:txBody>
                    <a:bodyPr/>
                    <a:lstStyle/>
                    <a:p>
                      <a:r>
                        <a:rPr lang="en-US" sz="3600" dirty="0"/>
                        <a:t>Census Tract </a:t>
                      </a:r>
                    </a:p>
                  </a:txBody>
                  <a:tcPr/>
                </a:tc>
                <a:extLst>
                  <a:ext uri="{0D108BD9-81ED-4DB2-BD59-A6C34878D82A}">
                    <a16:rowId xmlns:a16="http://schemas.microsoft.com/office/drawing/2014/main" val="4134247912"/>
                  </a:ext>
                </a:extLst>
              </a:tr>
              <a:tr h="613016">
                <a:tc>
                  <a:txBody>
                    <a:bodyPr/>
                    <a:lstStyle/>
                    <a:p>
                      <a:r>
                        <a:rPr lang="en-US" sz="3600" dirty="0"/>
                        <a:t>TRI Dioxin Exposure</a:t>
                      </a:r>
                    </a:p>
                  </a:txBody>
                  <a:tcPr/>
                </a:tc>
                <a:tc>
                  <a:txBody>
                    <a:bodyPr/>
                    <a:lstStyle/>
                    <a:p>
                      <a:pPr marL="0" marR="0" lvl="0" indent="0" algn="l" defTabSz="4023360" rtl="0" eaLnBrk="1" fontAlgn="auto" latinLnBrk="0" hangingPunct="1">
                        <a:lnSpc>
                          <a:spcPct val="100000"/>
                        </a:lnSpc>
                        <a:spcBef>
                          <a:spcPts val="0"/>
                        </a:spcBef>
                        <a:spcAft>
                          <a:spcPts val="0"/>
                        </a:spcAft>
                        <a:buClrTx/>
                        <a:buSzTx/>
                        <a:buFontTx/>
                        <a:buNone/>
                        <a:tabLst/>
                        <a:defRPr/>
                      </a:pPr>
                      <a:r>
                        <a:rPr lang="en-US" sz="3600" dirty="0"/>
                        <a:t>1,572 Census Tracts</a:t>
                      </a:r>
                    </a:p>
                  </a:txBody>
                  <a:tcPr/>
                </a:tc>
                <a:tc>
                  <a:txBody>
                    <a:bodyPr/>
                    <a:lstStyle/>
                    <a:p>
                      <a:r>
                        <a:rPr lang="en-US" sz="3600" dirty="0"/>
                        <a:t>Census Tract</a:t>
                      </a:r>
                    </a:p>
                  </a:txBody>
                  <a:tcPr/>
                </a:tc>
                <a:extLst>
                  <a:ext uri="{0D108BD9-81ED-4DB2-BD59-A6C34878D82A}">
                    <a16:rowId xmlns:a16="http://schemas.microsoft.com/office/drawing/2014/main" val="3793506849"/>
                  </a:ext>
                </a:extLst>
              </a:tr>
              <a:tr h="436919">
                <a:tc>
                  <a:txBody>
                    <a:bodyPr/>
                    <a:lstStyle/>
                    <a:p>
                      <a:r>
                        <a:rPr lang="en-US" sz="3600" dirty="0"/>
                        <a:t>NY Cancer Incidence</a:t>
                      </a:r>
                    </a:p>
                  </a:txBody>
                  <a:tcPr/>
                </a:tc>
                <a:tc>
                  <a:txBody>
                    <a:bodyPr/>
                    <a:lstStyle/>
                    <a:p>
                      <a:pPr marL="0" marR="0" lvl="0" indent="0" algn="l" defTabSz="4023360" rtl="0" eaLnBrk="1" fontAlgn="auto" latinLnBrk="0" hangingPunct="1">
                        <a:lnSpc>
                          <a:spcPct val="100000"/>
                        </a:lnSpc>
                        <a:spcBef>
                          <a:spcPts val="0"/>
                        </a:spcBef>
                        <a:spcAft>
                          <a:spcPts val="0"/>
                        </a:spcAft>
                        <a:buClrTx/>
                        <a:buSzTx/>
                        <a:buFontTx/>
                        <a:buNone/>
                        <a:tabLst/>
                        <a:defRPr/>
                      </a:pPr>
                      <a:r>
                        <a:rPr lang="en-US" sz="3600" dirty="0"/>
                        <a:t>4,603 Census Tracts</a:t>
                      </a:r>
                    </a:p>
                  </a:txBody>
                  <a:tcPr/>
                </a:tc>
                <a:tc>
                  <a:txBody>
                    <a:bodyPr/>
                    <a:lstStyle/>
                    <a:p>
                      <a:r>
                        <a:rPr lang="en-US" sz="3600" dirty="0"/>
                        <a:t>Census Tract</a:t>
                      </a:r>
                    </a:p>
                  </a:txBody>
                  <a:tcPr/>
                </a:tc>
                <a:extLst>
                  <a:ext uri="{0D108BD9-81ED-4DB2-BD59-A6C34878D82A}">
                    <a16:rowId xmlns:a16="http://schemas.microsoft.com/office/drawing/2014/main" val="3559870787"/>
                  </a:ext>
                </a:extLst>
              </a:tr>
            </a:tbl>
          </a:graphicData>
        </a:graphic>
      </p:graphicFrame>
      <p:sp>
        <p:nvSpPr>
          <p:cNvPr id="81" name="TextBox 80">
            <a:extLst>
              <a:ext uri="{FF2B5EF4-FFF2-40B4-BE49-F238E27FC236}">
                <a16:creationId xmlns:a16="http://schemas.microsoft.com/office/drawing/2014/main" id="{CCF5ADAB-9CF3-C656-CC25-3A63D5CCD620}"/>
              </a:ext>
            </a:extLst>
          </p:cNvPr>
          <p:cNvSpPr txBox="1"/>
          <p:nvPr/>
        </p:nvSpPr>
        <p:spPr>
          <a:xfrm>
            <a:off x="13757749" y="9923054"/>
            <a:ext cx="12674858" cy="523220"/>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Table 1</a:t>
            </a:r>
            <a:r>
              <a:rPr lang="en-US" sz="2800" dirty="0">
                <a:latin typeface="Times New Roman" panose="02020603050405020304" pitchFamily="18" charset="0"/>
                <a:cs typeface="Times New Roman" panose="02020603050405020304" pitchFamily="18" charset="0"/>
              </a:rPr>
              <a:t>: Data gathered to calculate the cSIR with their respective sizes and granularity. </a:t>
            </a:r>
          </a:p>
        </p:txBody>
      </p:sp>
      <p:sp>
        <p:nvSpPr>
          <p:cNvPr id="82" name="TextBox 81">
            <a:extLst>
              <a:ext uri="{FF2B5EF4-FFF2-40B4-BE49-F238E27FC236}">
                <a16:creationId xmlns:a16="http://schemas.microsoft.com/office/drawing/2014/main" id="{6343303B-727A-BA16-07C6-AB86A189FF00}"/>
              </a:ext>
            </a:extLst>
          </p:cNvPr>
          <p:cNvSpPr txBox="1"/>
          <p:nvPr/>
        </p:nvSpPr>
        <p:spPr>
          <a:xfrm>
            <a:off x="13886398" y="10630529"/>
            <a:ext cx="12460803" cy="6355586"/>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To begin, we compiled census data, superfund site data, and Toxic Release Inventory (TRI) dioxin exposure on all census tracts in the US (Table 1). After removing dioxin-exposed census tracts, we used a 10:1 minimum Mahalanobis distance matching to find multiple unexposed census tracts that were similar in socioeconomic and demographic covariates. These covariates included percentage below the poverty line, percentage with a high school degree, race, sex, and career industry (Fig. 3). Matching provided the unexposed regions, or counterfactual group, to calculate the </a:t>
            </a:r>
            <a:r>
              <a:rPr lang="en-US" sz="3600" dirty="0" err="1">
                <a:latin typeface="Times New Roman" panose="02020603050405020304" pitchFamily="18" charset="0"/>
                <a:cs typeface="Times New Roman" panose="02020603050405020304" pitchFamily="18" charset="0"/>
              </a:rPr>
              <a:t>cSIR</a:t>
            </a:r>
            <a:r>
              <a:rPr lang="en-US" sz="3600" dirty="0">
                <a:latin typeface="Times New Roman" panose="02020603050405020304" pitchFamily="18" charset="0"/>
                <a:cs typeface="Times New Roman" panose="02020603050405020304" pitchFamily="18" charset="0"/>
              </a:rPr>
              <a:t> for both brain and lung cancer incidence in each exposed census-tract.</a:t>
            </a:r>
          </a:p>
        </p:txBody>
      </p:sp>
      <p:sp>
        <p:nvSpPr>
          <p:cNvPr id="83" name="TextBox 82">
            <a:extLst>
              <a:ext uri="{FF2B5EF4-FFF2-40B4-BE49-F238E27FC236}">
                <a16:creationId xmlns:a16="http://schemas.microsoft.com/office/drawing/2014/main" id="{0DC5E59F-126F-6933-CAE8-90152C52DF4F}"/>
              </a:ext>
            </a:extLst>
          </p:cNvPr>
          <p:cNvSpPr txBox="1"/>
          <p:nvPr/>
        </p:nvSpPr>
        <p:spPr>
          <a:xfrm>
            <a:off x="27152977" y="10500131"/>
            <a:ext cx="12557072" cy="5324535"/>
          </a:xfrm>
          <a:prstGeom prst="rect">
            <a:avLst/>
          </a:prstGeom>
          <a:noFill/>
        </p:spPr>
        <p:txBody>
          <a:bodyPr wrap="square" rtlCol="0">
            <a:spAutoFit/>
          </a:bodyPr>
          <a:lstStyle/>
          <a:p>
            <a:r>
              <a:rPr lang="en-US" sz="3400" dirty="0">
                <a:latin typeface="Times New Roman" panose="02020603050405020304" pitchFamily="18" charset="0"/>
                <a:cs typeface="Times New Roman" panose="02020603050405020304" pitchFamily="18" charset="0"/>
              </a:rPr>
              <a:t>The gradient boosting regressor model used to impute the cancer incidence data had an R</a:t>
            </a:r>
            <a:r>
              <a:rPr lang="en-US" sz="3400" baseline="30000" dirty="0">
                <a:latin typeface="Times New Roman" panose="02020603050405020304" pitchFamily="18" charset="0"/>
                <a:cs typeface="Times New Roman" panose="02020603050405020304" pitchFamily="18" charset="0"/>
              </a:rPr>
              <a:t>2</a:t>
            </a:r>
            <a:r>
              <a:rPr lang="en-US" sz="3400" dirty="0">
                <a:latin typeface="Times New Roman" panose="02020603050405020304" pitchFamily="18" charset="0"/>
                <a:cs typeface="Times New Roman" panose="02020603050405020304" pitchFamily="18" charset="0"/>
              </a:rPr>
              <a:t> value of 0.25 for brain cancer and the histogram-based gradient boosting regressor model 0.65 for lung cancer incidence. Both performed well in predicting cancer incidence according to the SEER data. In our cSIR evaluation, we found that four out of eight census tracts had a </a:t>
            </a:r>
            <a:r>
              <a:rPr lang="en-US" sz="3400" dirty="0" err="1">
                <a:latin typeface="Times New Roman" panose="02020603050405020304" pitchFamily="18" charset="0"/>
                <a:cs typeface="Times New Roman" panose="02020603050405020304" pitchFamily="18" charset="0"/>
              </a:rPr>
              <a:t>cSIR</a:t>
            </a:r>
            <a:r>
              <a:rPr lang="en-US" sz="3400" dirty="0">
                <a:latin typeface="Times New Roman" panose="02020603050405020304" pitchFamily="18" charset="0"/>
                <a:cs typeface="Times New Roman" panose="02020603050405020304" pitchFamily="18" charset="0"/>
              </a:rPr>
              <a:t> value above 1.0 for brain cancer incidence and zero out of eight had a </a:t>
            </a:r>
            <a:r>
              <a:rPr lang="en-US" sz="3400" dirty="0" err="1">
                <a:latin typeface="Times New Roman" panose="02020603050405020304" pitchFamily="18" charset="0"/>
                <a:cs typeface="Times New Roman" panose="02020603050405020304" pitchFamily="18" charset="0"/>
              </a:rPr>
              <a:t>cSIR</a:t>
            </a:r>
            <a:r>
              <a:rPr lang="en-US" sz="3400" dirty="0">
                <a:latin typeface="Times New Roman" panose="02020603050405020304" pitchFamily="18" charset="0"/>
                <a:cs typeface="Times New Roman" panose="02020603050405020304" pitchFamily="18" charset="0"/>
              </a:rPr>
              <a:t> value above 1.0 for lung cancer incidence. </a:t>
            </a:r>
            <a:r>
              <a:rPr lang="en-US" sz="3400" b="1" dirty="0">
                <a:latin typeface="Times New Roman" panose="02020603050405020304" pitchFamily="18" charset="0"/>
                <a:cs typeface="Times New Roman" panose="02020603050405020304" pitchFamily="18" charset="0"/>
              </a:rPr>
              <a:t>While the causal link must be confirmed by future research, the </a:t>
            </a:r>
            <a:r>
              <a:rPr lang="en-US" sz="3400" b="1" dirty="0" err="1">
                <a:latin typeface="Times New Roman" panose="02020603050405020304" pitchFamily="18" charset="0"/>
                <a:cs typeface="Times New Roman" panose="02020603050405020304" pitchFamily="18" charset="0"/>
              </a:rPr>
              <a:t>cSIR</a:t>
            </a:r>
            <a:r>
              <a:rPr lang="en-US" sz="3400" b="1" dirty="0">
                <a:latin typeface="Times New Roman" panose="02020603050405020304" pitchFamily="18" charset="0"/>
                <a:cs typeface="Times New Roman" panose="02020603050405020304" pitchFamily="18" charset="0"/>
              </a:rPr>
              <a:t> scores support dioxin’s potential causal role for the brain cancer cluster.</a:t>
            </a:r>
          </a:p>
        </p:txBody>
      </p:sp>
      <p:sp>
        <p:nvSpPr>
          <p:cNvPr id="84" name="TextBox 83">
            <a:extLst>
              <a:ext uri="{FF2B5EF4-FFF2-40B4-BE49-F238E27FC236}">
                <a16:creationId xmlns:a16="http://schemas.microsoft.com/office/drawing/2014/main" id="{CC0085BB-3713-617A-55B9-A741E7F157B4}"/>
              </a:ext>
            </a:extLst>
          </p:cNvPr>
          <p:cNvSpPr txBox="1"/>
          <p:nvPr/>
        </p:nvSpPr>
        <p:spPr>
          <a:xfrm>
            <a:off x="27249246" y="25129014"/>
            <a:ext cx="12460803" cy="5016758"/>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It is imperative that possible environmental causes behind cancer clusters identified by communities and later confirmed through rigorous mathematical analyses are thoroughly investigated. Cancer cluster investigations should produce valuable information that determines the safety of extended living in exposed communities. To ensure cancer cluster investigations produce statistically valid results, widespread application of the cSIR is vital. </a:t>
            </a:r>
          </a:p>
        </p:txBody>
      </p:sp>
      <p:pic>
        <p:nvPicPr>
          <p:cNvPr id="3" name="Picture 2" descr="A screenshot of a computer&#10;&#10;Description automatically generated with low confidence">
            <a:extLst>
              <a:ext uri="{FF2B5EF4-FFF2-40B4-BE49-F238E27FC236}">
                <a16:creationId xmlns:a16="http://schemas.microsoft.com/office/drawing/2014/main" id="{4B671E43-0784-58D1-4976-801E936E55AC}"/>
              </a:ext>
            </a:extLst>
          </p:cNvPr>
          <p:cNvPicPr>
            <a:picLocks noChangeAspect="1"/>
          </p:cNvPicPr>
          <p:nvPr/>
        </p:nvPicPr>
        <p:blipFill rotWithShape="1">
          <a:blip r:embed="rId8"/>
          <a:srcRect r="4002" b="62446"/>
          <a:stretch/>
        </p:blipFill>
        <p:spPr>
          <a:xfrm>
            <a:off x="27419780" y="15958652"/>
            <a:ext cx="11829989" cy="6541257"/>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9BB3558-3611-91D4-2398-726F38B26F42}"/>
                  </a:ext>
                </a:extLst>
              </p:cNvPr>
              <p:cNvSpPr txBox="1"/>
              <p:nvPr/>
            </p:nvSpPr>
            <p:spPr>
              <a:xfrm>
                <a:off x="13929940" y="21794302"/>
                <a:ext cx="12460803" cy="816217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We then needed the cancer incidence in the unexposed census tracts from the Surveillance, Epidemiology, and End Results (SEER) program, but SEER cancer incidence data is only available at the county-level. We addressed this data granularity issue (Fig. 2) by using machine learning to impute census-tract level cancer incidence. Selecting based on the best performance of the model, we used a gradient boosting regressor model and a histogram-based gradient boosting model to predict brain and lung cancer incidence, respectively. These models were trained on the census data and observed census tract cancer incidence in New York to predict lung and brain cancer incidence in all US census tracts. Predictions that led to overestimation or underestimation of the observed SEER county cancer </a:t>
                </a:r>
                <a:r>
                  <a:rPr lang="en-US" sz="3600">
                    <a:latin typeface="Times New Roman" panose="02020603050405020304" pitchFamily="18" charset="0"/>
                    <a:cs typeface="Times New Roman" panose="02020603050405020304" pitchFamily="18" charset="0"/>
                  </a:rPr>
                  <a:t>incidence total were </a:t>
                </a:r>
                <a:r>
                  <a:rPr lang="en-US" sz="3600" dirty="0">
                    <a:latin typeface="Times New Roman" panose="02020603050405020304" pitchFamily="18" charset="0"/>
                    <a:cs typeface="Times New Roman" panose="02020603050405020304" pitchFamily="18" charset="0"/>
                  </a:rPr>
                  <a:t>adjusted by a factor of </a:t>
                </a:r>
                <a14:m>
                  <m:oMath xmlns:m="http://schemas.openxmlformats.org/officeDocument/2006/math">
                    <m:f>
                      <m:fPr>
                        <m:ctrlPr>
                          <a:rPr lang="en-US" sz="3600" i="1" dirty="0" smtClean="0">
                            <a:latin typeface="Cambria Math" panose="02040503050406030204" pitchFamily="18" charset="0"/>
                            <a:cs typeface="Times New Roman" panose="02020603050405020304" pitchFamily="18" charset="0"/>
                          </a:rPr>
                        </m:ctrlPr>
                      </m:fPr>
                      <m:num>
                        <m:r>
                          <a:rPr lang="en-US" sz="3600" i="1" dirty="0">
                            <a:latin typeface="Cambria Math" panose="02040503050406030204" pitchFamily="18" charset="0"/>
                            <a:cs typeface="Times New Roman" panose="02020603050405020304" pitchFamily="18" charset="0"/>
                          </a:rPr>
                          <m:t>𝑆𝐸𝐸𝑅</m:t>
                        </m:r>
                        <m:r>
                          <a:rPr lang="en-US" sz="3600" i="1" dirty="0">
                            <a:latin typeface="Cambria Math" panose="02040503050406030204" pitchFamily="18" charset="0"/>
                            <a:cs typeface="Times New Roman" panose="02020603050405020304" pitchFamily="18" charset="0"/>
                          </a:rPr>
                          <m:t> </m:t>
                        </m:r>
                        <m:r>
                          <a:rPr lang="en-US" sz="3600" i="1" dirty="0">
                            <a:latin typeface="Cambria Math" panose="02040503050406030204" pitchFamily="18" charset="0"/>
                            <a:cs typeface="Times New Roman" panose="02020603050405020304" pitchFamily="18" charset="0"/>
                          </a:rPr>
                          <m:t>𝑐𝑜𝑢𝑛𝑡𝑦</m:t>
                        </m:r>
                        <m:r>
                          <a:rPr lang="en-US" sz="3600" i="1" dirty="0">
                            <a:latin typeface="Cambria Math" panose="02040503050406030204" pitchFamily="18" charset="0"/>
                            <a:cs typeface="Times New Roman" panose="02020603050405020304" pitchFamily="18" charset="0"/>
                          </a:rPr>
                          <m:t> </m:t>
                        </m:r>
                        <m:r>
                          <a:rPr lang="en-US" sz="3600" i="1" dirty="0">
                            <a:latin typeface="Cambria Math" panose="02040503050406030204" pitchFamily="18" charset="0"/>
                            <a:cs typeface="Times New Roman" panose="02020603050405020304" pitchFamily="18" charset="0"/>
                          </a:rPr>
                          <m:t>𝑖𝑛𝑐𝑖𝑑𝑒𝑛𝑐𝑒</m:t>
                        </m:r>
                        <m:r>
                          <a:rPr lang="en-US" sz="3600" i="1" dirty="0">
                            <a:latin typeface="Cambria Math" panose="02040503050406030204" pitchFamily="18" charset="0"/>
                            <a:cs typeface="Times New Roman" panose="02020603050405020304" pitchFamily="18" charset="0"/>
                          </a:rPr>
                          <m:t> </m:t>
                        </m:r>
                      </m:num>
                      <m:den>
                        <m:r>
                          <a:rPr lang="en-US" sz="3600" b="0" i="1" dirty="0" smtClean="0">
                            <a:latin typeface="Cambria Math" panose="02040503050406030204" pitchFamily="18" charset="0"/>
                            <a:cs typeface="Times New Roman" panose="02020603050405020304" pitchFamily="18" charset="0"/>
                          </a:rPr>
                          <m:t>𝑝𝑟𝑒𝑑𝑖𝑐𝑡𝑒𝑑</m:t>
                        </m:r>
                        <m:r>
                          <a:rPr lang="en-US" sz="3600" b="0" i="1" dirty="0" smtClean="0">
                            <a:latin typeface="Cambria Math" panose="02040503050406030204" pitchFamily="18" charset="0"/>
                            <a:cs typeface="Times New Roman" panose="02020603050405020304" pitchFamily="18" charset="0"/>
                          </a:rPr>
                          <m:t> </m:t>
                        </m:r>
                        <m:r>
                          <a:rPr lang="en-US" sz="3600" b="0" i="1" dirty="0" smtClean="0">
                            <a:latin typeface="Cambria Math" panose="02040503050406030204" pitchFamily="18" charset="0"/>
                            <a:cs typeface="Times New Roman" panose="02020603050405020304" pitchFamily="18" charset="0"/>
                          </a:rPr>
                          <m:t>𝑐𝑜𝑢𝑛𝑡𝑦</m:t>
                        </m:r>
                        <m:r>
                          <a:rPr lang="en-US" sz="3600" b="0" i="1" dirty="0" smtClean="0">
                            <a:latin typeface="Cambria Math" panose="02040503050406030204" pitchFamily="18" charset="0"/>
                            <a:cs typeface="Times New Roman" panose="02020603050405020304" pitchFamily="18" charset="0"/>
                          </a:rPr>
                          <m:t> </m:t>
                        </m:r>
                        <m:r>
                          <a:rPr lang="en-US" sz="3600" b="0" i="1" dirty="0" smtClean="0">
                            <a:latin typeface="Cambria Math" panose="02040503050406030204" pitchFamily="18" charset="0"/>
                            <a:cs typeface="Times New Roman" panose="02020603050405020304" pitchFamily="18" charset="0"/>
                          </a:rPr>
                          <m:t>𝑖𝑛𝑐𝑖𝑑𝑒𝑛𝑐𝑒</m:t>
                        </m:r>
                      </m:den>
                    </m:f>
                  </m:oMath>
                </a14:m>
                <a:r>
                  <a:rPr lang="en-US" sz="3600" dirty="0">
                    <a:latin typeface="Times New Roman" panose="02020603050405020304" pitchFamily="18" charset="0"/>
                    <a:cs typeface="Times New Roman" panose="02020603050405020304" pitchFamily="18" charset="0"/>
                  </a:rPr>
                  <a:t> to reduce model error.</a:t>
                </a:r>
              </a:p>
            </p:txBody>
          </p:sp>
        </mc:Choice>
        <mc:Fallback xmlns="">
          <p:sp>
            <p:nvSpPr>
              <p:cNvPr id="44" name="TextBox 43">
                <a:extLst>
                  <a:ext uri="{FF2B5EF4-FFF2-40B4-BE49-F238E27FC236}">
                    <a16:creationId xmlns:a16="http://schemas.microsoft.com/office/drawing/2014/main" id="{09BB3558-3611-91D4-2398-726F38B26F42}"/>
                  </a:ext>
                </a:extLst>
              </p:cNvPr>
              <p:cNvSpPr txBox="1">
                <a:spLocks noRot="1" noChangeAspect="1" noMove="1" noResize="1" noEditPoints="1" noAdjustHandles="1" noChangeArrowheads="1" noChangeShapeType="1" noTextEdit="1"/>
              </p:cNvSpPr>
              <p:nvPr/>
            </p:nvSpPr>
            <p:spPr>
              <a:xfrm>
                <a:off x="13929940" y="21794302"/>
                <a:ext cx="12460803" cy="8162171"/>
              </a:xfrm>
              <a:prstGeom prst="rect">
                <a:avLst/>
              </a:prstGeom>
              <a:blipFill>
                <a:blip r:embed="rId9"/>
                <a:stretch>
                  <a:fillRect l="-1426" t="-1244" r="-2037" b="-778"/>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FDEA3BBE-2027-9752-1AD1-8C374BB2A102}"/>
              </a:ext>
            </a:extLst>
          </p:cNvPr>
          <p:cNvSpPr txBox="1"/>
          <p:nvPr/>
        </p:nvSpPr>
        <p:spPr>
          <a:xfrm>
            <a:off x="14379908" y="20696432"/>
            <a:ext cx="11450612" cy="1015663"/>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Figure 2</a:t>
            </a:r>
            <a:r>
              <a:rPr lang="en-US" sz="3000" dirty="0">
                <a:latin typeface="Times New Roman" panose="02020603050405020304" pitchFamily="18" charset="0"/>
                <a:cs typeface="Times New Roman" panose="02020603050405020304" pitchFamily="18" charset="0"/>
              </a:rPr>
              <a:t>: Different dataset granularities required us to transform block group-level and county-level data into census tract-level granularity.</a:t>
            </a:r>
          </a:p>
        </p:txBody>
      </p:sp>
      <p:sp>
        <p:nvSpPr>
          <p:cNvPr id="51" name="TextBox 50">
            <a:extLst>
              <a:ext uri="{FF2B5EF4-FFF2-40B4-BE49-F238E27FC236}">
                <a16:creationId xmlns:a16="http://schemas.microsoft.com/office/drawing/2014/main" id="{BC8D88A7-05AB-6213-6505-E60C218FA07F}"/>
              </a:ext>
            </a:extLst>
          </p:cNvPr>
          <p:cNvSpPr txBox="1"/>
          <p:nvPr/>
        </p:nvSpPr>
        <p:spPr>
          <a:xfrm>
            <a:off x="27249505" y="22697497"/>
            <a:ext cx="12282345" cy="969496"/>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Figure 3</a:t>
            </a:r>
            <a:r>
              <a:rPr lang="en-US" sz="2800" dirty="0">
                <a:latin typeface="Times New Roman" panose="02020603050405020304" pitchFamily="18" charset="0"/>
                <a:cs typeface="Times New Roman" panose="02020603050405020304" pitchFamily="18" charset="0"/>
              </a:rPr>
              <a:t>: Differences in the implementation of SIR and cSIR. SIR finds cancer clusters before exposure, while cSIR finds exposure before the cancer cluster</a:t>
            </a:r>
          </a:p>
        </p:txBody>
      </p:sp>
      <p:graphicFrame>
        <p:nvGraphicFramePr>
          <p:cNvPr id="52" name="Table 79">
            <a:extLst>
              <a:ext uri="{FF2B5EF4-FFF2-40B4-BE49-F238E27FC236}">
                <a16:creationId xmlns:a16="http://schemas.microsoft.com/office/drawing/2014/main" id="{980FBD34-A3A5-EABF-6EEB-646986D26DB5}"/>
              </a:ext>
            </a:extLst>
          </p:cNvPr>
          <p:cNvGraphicFramePr>
            <a:graphicFrameLocks noGrp="1"/>
          </p:cNvGraphicFramePr>
          <p:nvPr>
            <p:extLst>
              <p:ext uri="{D42A27DB-BD31-4B8C-83A1-F6EECF244321}">
                <p14:modId xmlns:p14="http://schemas.microsoft.com/office/powerpoint/2010/main" val="3341861204"/>
              </p:ext>
            </p:extLst>
          </p:nvPr>
        </p:nvGraphicFramePr>
        <p:xfrm>
          <a:off x="27077043" y="6420697"/>
          <a:ext cx="5962632" cy="3375215"/>
        </p:xfrm>
        <a:graphic>
          <a:graphicData uri="http://schemas.openxmlformats.org/drawingml/2006/table">
            <a:tbl>
              <a:tblPr firstRow="1" bandRow="1">
                <a:tableStyleId>{93296810-A885-4BE3-A3E7-6D5BEEA58F35}</a:tableStyleId>
              </a:tblPr>
              <a:tblGrid>
                <a:gridCol w="2712901">
                  <a:extLst>
                    <a:ext uri="{9D8B030D-6E8A-4147-A177-3AD203B41FA5}">
                      <a16:colId xmlns:a16="http://schemas.microsoft.com/office/drawing/2014/main" val="615301701"/>
                    </a:ext>
                  </a:extLst>
                </a:gridCol>
                <a:gridCol w="3249731">
                  <a:extLst>
                    <a:ext uri="{9D8B030D-6E8A-4147-A177-3AD203B41FA5}">
                      <a16:colId xmlns:a16="http://schemas.microsoft.com/office/drawing/2014/main" val="1166242586"/>
                    </a:ext>
                  </a:extLst>
                </a:gridCol>
              </a:tblGrid>
              <a:tr h="653166">
                <a:tc>
                  <a:txBody>
                    <a:bodyPr/>
                    <a:lstStyle/>
                    <a:p>
                      <a:r>
                        <a:rPr lang="en-US" sz="3600" dirty="0"/>
                        <a:t>Census-Tract</a:t>
                      </a:r>
                    </a:p>
                  </a:txBody>
                  <a:tcPr/>
                </a:tc>
                <a:tc>
                  <a:txBody>
                    <a:bodyPr/>
                    <a:lstStyle/>
                    <a:p>
                      <a:r>
                        <a:rPr lang="en-US" sz="3300" dirty="0"/>
                        <a:t>cSIR (Brain, Lung)</a:t>
                      </a:r>
                    </a:p>
                  </a:txBody>
                  <a:tcPr/>
                </a:tc>
                <a:extLst>
                  <a:ext uri="{0D108BD9-81ED-4DB2-BD59-A6C34878D82A}">
                    <a16:rowId xmlns:a16="http://schemas.microsoft.com/office/drawing/2014/main" val="1656021497"/>
                  </a:ext>
                </a:extLst>
              </a:tr>
              <a:tr h="680558">
                <a:tc>
                  <a:txBody>
                    <a:bodyPr/>
                    <a:lstStyle/>
                    <a:p>
                      <a:r>
                        <a:rPr lang="en-US" sz="3600" dirty="0"/>
                        <a:t>1251.03</a:t>
                      </a:r>
                    </a:p>
                  </a:txBody>
                  <a:tcPr/>
                </a:tc>
                <a:tc>
                  <a:txBody>
                    <a:bodyPr/>
                    <a:lstStyle/>
                    <a:p>
                      <a:pPr algn="ctr" rtl="0" fontAlgn="base"/>
                      <a:r>
                        <a:rPr lang="en-US" sz="3200" b="0" i="0" dirty="0">
                          <a:solidFill>
                            <a:srgbClr val="000000"/>
                          </a:solidFill>
                          <a:effectLst/>
                          <a:latin typeface="+mn-lt"/>
                        </a:rPr>
                        <a:t>(0.19, 0.90) </a:t>
                      </a:r>
                      <a:endParaRPr lang="en-US" sz="3200" b="0" i="0" dirty="0">
                        <a:effectLst/>
                        <a:latin typeface="+mn-lt"/>
                      </a:endParaRPr>
                    </a:p>
                  </a:txBody>
                  <a:tcPr/>
                </a:tc>
                <a:extLst>
                  <a:ext uri="{0D108BD9-81ED-4DB2-BD59-A6C34878D82A}">
                    <a16:rowId xmlns:a16="http://schemas.microsoft.com/office/drawing/2014/main" val="419525511"/>
                  </a:ext>
                </a:extLst>
              </a:tr>
              <a:tr h="680497">
                <a:tc>
                  <a:txBody>
                    <a:bodyPr/>
                    <a:lstStyle/>
                    <a:p>
                      <a:r>
                        <a:rPr lang="en-US" sz="3600" dirty="0"/>
                        <a:t>1251.04</a:t>
                      </a:r>
                    </a:p>
                  </a:txBody>
                  <a:tcPr/>
                </a:tc>
                <a:tc>
                  <a:txBody>
                    <a:bodyPr/>
                    <a:lstStyle/>
                    <a:p>
                      <a:pPr algn="ctr" rtl="0" fontAlgn="base"/>
                      <a:r>
                        <a:rPr lang="en-US" sz="3200" b="0" i="0" dirty="0">
                          <a:effectLst/>
                          <a:latin typeface="+mn-lt"/>
                        </a:rPr>
                        <a:t>(0.17, 0.68) </a:t>
                      </a:r>
                    </a:p>
                  </a:txBody>
                  <a:tcPr/>
                </a:tc>
                <a:extLst>
                  <a:ext uri="{0D108BD9-81ED-4DB2-BD59-A6C34878D82A}">
                    <a16:rowId xmlns:a16="http://schemas.microsoft.com/office/drawing/2014/main" val="4134247912"/>
                  </a:ext>
                </a:extLst>
              </a:tr>
              <a:tr h="680497">
                <a:tc>
                  <a:txBody>
                    <a:bodyPr/>
                    <a:lstStyle/>
                    <a:p>
                      <a:r>
                        <a:rPr lang="en-US" sz="3600" dirty="0"/>
                        <a:t>1258.04</a:t>
                      </a:r>
                    </a:p>
                  </a:txBody>
                  <a:tcPr/>
                </a:tc>
                <a:tc>
                  <a:txBody>
                    <a:bodyPr/>
                    <a:lstStyle/>
                    <a:p>
                      <a:pPr algn="ctr" rtl="0" fontAlgn="base"/>
                      <a:r>
                        <a:rPr lang="en-US" sz="3200" b="0" i="0" dirty="0">
                          <a:effectLst/>
                          <a:latin typeface="+mn-lt"/>
                        </a:rPr>
                        <a:t>(0.21, 0.67) </a:t>
                      </a:r>
                    </a:p>
                  </a:txBody>
                  <a:tcPr/>
                </a:tc>
                <a:extLst>
                  <a:ext uri="{0D108BD9-81ED-4DB2-BD59-A6C34878D82A}">
                    <a16:rowId xmlns:a16="http://schemas.microsoft.com/office/drawing/2014/main" val="3793506849"/>
                  </a:ext>
                </a:extLst>
              </a:tr>
              <a:tr h="680497">
                <a:tc>
                  <a:txBody>
                    <a:bodyPr/>
                    <a:lstStyle/>
                    <a:p>
                      <a:r>
                        <a:rPr lang="en-US" sz="3600" dirty="0"/>
                        <a:t>1258.05</a:t>
                      </a:r>
                    </a:p>
                  </a:txBody>
                  <a:tcPr/>
                </a:tc>
                <a:tc>
                  <a:txBody>
                    <a:bodyPr/>
                    <a:lstStyle/>
                    <a:p>
                      <a:pPr algn="ctr" rtl="0" fontAlgn="base"/>
                      <a:r>
                        <a:rPr lang="en-US" sz="3200" b="0" i="0" dirty="0">
                          <a:effectLst/>
                          <a:latin typeface="+mn-lt"/>
                        </a:rPr>
                        <a:t>(0.21, 0.77) </a:t>
                      </a:r>
                    </a:p>
                  </a:txBody>
                  <a:tcPr/>
                </a:tc>
                <a:extLst>
                  <a:ext uri="{0D108BD9-81ED-4DB2-BD59-A6C34878D82A}">
                    <a16:rowId xmlns:a16="http://schemas.microsoft.com/office/drawing/2014/main" val="3559870787"/>
                  </a:ext>
                </a:extLst>
              </a:tr>
            </a:tbl>
          </a:graphicData>
        </a:graphic>
      </p:graphicFrame>
      <p:graphicFrame>
        <p:nvGraphicFramePr>
          <p:cNvPr id="54" name="Table 79">
            <a:extLst>
              <a:ext uri="{FF2B5EF4-FFF2-40B4-BE49-F238E27FC236}">
                <a16:creationId xmlns:a16="http://schemas.microsoft.com/office/drawing/2014/main" id="{29A74C2C-B68D-6130-04A8-9528DF34E7A3}"/>
              </a:ext>
            </a:extLst>
          </p:cNvPr>
          <p:cNvGraphicFramePr>
            <a:graphicFrameLocks noGrp="1"/>
          </p:cNvGraphicFramePr>
          <p:nvPr>
            <p:extLst>
              <p:ext uri="{D42A27DB-BD31-4B8C-83A1-F6EECF244321}">
                <p14:modId xmlns:p14="http://schemas.microsoft.com/office/powerpoint/2010/main" val="3164372195"/>
              </p:ext>
            </p:extLst>
          </p:nvPr>
        </p:nvGraphicFramePr>
        <p:xfrm>
          <a:off x="33852812" y="6420696"/>
          <a:ext cx="5857237" cy="3409790"/>
        </p:xfrm>
        <a:graphic>
          <a:graphicData uri="http://schemas.openxmlformats.org/drawingml/2006/table">
            <a:tbl>
              <a:tblPr firstRow="1" bandRow="1">
                <a:tableStyleId>{93296810-A885-4BE3-A3E7-6D5BEEA58F35}</a:tableStyleId>
              </a:tblPr>
              <a:tblGrid>
                <a:gridCol w="2651290">
                  <a:extLst>
                    <a:ext uri="{9D8B030D-6E8A-4147-A177-3AD203B41FA5}">
                      <a16:colId xmlns:a16="http://schemas.microsoft.com/office/drawing/2014/main" val="615301701"/>
                    </a:ext>
                  </a:extLst>
                </a:gridCol>
                <a:gridCol w="3205947">
                  <a:extLst>
                    <a:ext uri="{9D8B030D-6E8A-4147-A177-3AD203B41FA5}">
                      <a16:colId xmlns:a16="http://schemas.microsoft.com/office/drawing/2014/main" val="1166242586"/>
                    </a:ext>
                  </a:extLst>
                </a:gridCol>
              </a:tblGrid>
              <a:tr h="681958">
                <a:tc>
                  <a:txBody>
                    <a:bodyPr/>
                    <a:lstStyle/>
                    <a:p>
                      <a:r>
                        <a:rPr lang="en-US" sz="3600" dirty="0"/>
                        <a:t>Census-Tract</a:t>
                      </a:r>
                    </a:p>
                  </a:txBody>
                  <a:tcPr/>
                </a:tc>
                <a:tc>
                  <a:txBody>
                    <a:bodyPr/>
                    <a:lstStyle/>
                    <a:p>
                      <a:r>
                        <a:rPr lang="en-US" sz="3300" dirty="0"/>
                        <a:t>cSIR (Brain, Lung)</a:t>
                      </a:r>
                    </a:p>
                  </a:txBody>
                  <a:tcPr/>
                </a:tc>
                <a:extLst>
                  <a:ext uri="{0D108BD9-81ED-4DB2-BD59-A6C34878D82A}">
                    <a16:rowId xmlns:a16="http://schemas.microsoft.com/office/drawing/2014/main" val="1656021497"/>
                  </a:ext>
                </a:extLst>
              </a:tr>
              <a:tr h="681958">
                <a:tc>
                  <a:txBody>
                    <a:bodyPr/>
                    <a:lstStyle/>
                    <a:p>
                      <a:r>
                        <a:rPr lang="en-US" sz="3600" dirty="0"/>
                        <a:t>1258.06</a:t>
                      </a:r>
                    </a:p>
                  </a:txBody>
                  <a:tcPr/>
                </a:tc>
                <a:tc>
                  <a:txBody>
                    <a:bodyPr/>
                    <a:lstStyle/>
                    <a:p>
                      <a:pPr algn="ctr" rtl="0" fontAlgn="base"/>
                      <a:r>
                        <a:rPr lang="en-US" sz="3200" b="0" i="0" dirty="0">
                          <a:effectLst/>
                          <a:latin typeface="+mn-lt"/>
                        </a:rPr>
                        <a:t>(0.63, </a:t>
                      </a:r>
                      <a:r>
                        <a:rPr lang="en-US" sz="3200" b="1" i="0" dirty="0">
                          <a:effectLst/>
                          <a:latin typeface="+mn-lt"/>
                        </a:rPr>
                        <a:t>1.38</a:t>
                      </a:r>
                      <a:r>
                        <a:rPr lang="en-US" sz="3200" b="0" i="0" dirty="0">
                          <a:effectLst/>
                          <a:latin typeface="+mn-lt"/>
                        </a:rPr>
                        <a:t>) </a:t>
                      </a:r>
                    </a:p>
                  </a:txBody>
                  <a:tcPr/>
                </a:tc>
                <a:extLst>
                  <a:ext uri="{0D108BD9-81ED-4DB2-BD59-A6C34878D82A}">
                    <a16:rowId xmlns:a16="http://schemas.microsoft.com/office/drawing/2014/main" val="419525511"/>
                  </a:ext>
                </a:extLst>
              </a:tr>
              <a:tr h="681958">
                <a:tc>
                  <a:txBody>
                    <a:bodyPr/>
                    <a:lstStyle/>
                    <a:p>
                      <a:r>
                        <a:rPr lang="en-US" sz="3600" dirty="0"/>
                        <a:t>1259.04</a:t>
                      </a:r>
                    </a:p>
                  </a:txBody>
                  <a:tcPr/>
                </a:tc>
                <a:tc>
                  <a:txBody>
                    <a:bodyPr/>
                    <a:lstStyle/>
                    <a:p>
                      <a:pPr algn="ctr" rtl="0" fontAlgn="base"/>
                      <a:r>
                        <a:rPr lang="en-US" sz="3200" b="0" i="0" dirty="0">
                          <a:effectLst/>
                          <a:latin typeface="+mn-lt"/>
                        </a:rPr>
                        <a:t>(0.46, </a:t>
                      </a:r>
                      <a:r>
                        <a:rPr lang="en-US" sz="3200" b="1" i="0" dirty="0">
                          <a:effectLst/>
                          <a:latin typeface="+mn-lt"/>
                        </a:rPr>
                        <a:t>1.59</a:t>
                      </a:r>
                      <a:r>
                        <a:rPr lang="en-US" sz="3200" b="0" i="0" dirty="0">
                          <a:effectLst/>
                          <a:latin typeface="+mn-lt"/>
                        </a:rPr>
                        <a:t>) </a:t>
                      </a:r>
                    </a:p>
                  </a:txBody>
                  <a:tcPr/>
                </a:tc>
                <a:extLst>
                  <a:ext uri="{0D108BD9-81ED-4DB2-BD59-A6C34878D82A}">
                    <a16:rowId xmlns:a16="http://schemas.microsoft.com/office/drawing/2014/main" val="4134247912"/>
                  </a:ext>
                </a:extLst>
              </a:tr>
              <a:tr h="681958">
                <a:tc>
                  <a:txBody>
                    <a:bodyPr/>
                    <a:lstStyle/>
                    <a:p>
                      <a:r>
                        <a:rPr lang="en-US" sz="3600" dirty="0"/>
                        <a:t>1259.05</a:t>
                      </a:r>
                    </a:p>
                  </a:txBody>
                  <a:tcPr/>
                </a:tc>
                <a:tc>
                  <a:txBody>
                    <a:bodyPr/>
                    <a:lstStyle/>
                    <a:p>
                      <a:pPr algn="ctr" rtl="0" fontAlgn="base"/>
                      <a:r>
                        <a:rPr lang="en-US" sz="3200" b="0" i="0" dirty="0">
                          <a:effectLst/>
                          <a:latin typeface="+mn-lt"/>
                        </a:rPr>
                        <a:t>(0.46, </a:t>
                      </a:r>
                      <a:r>
                        <a:rPr lang="en-US" sz="3200" b="1" i="0" dirty="0">
                          <a:effectLst/>
                          <a:latin typeface="+mn-lt"/>
                        </a:rPr>
                        <a:t>1.27</a:t>
                      </a:r>
                      <a:r>
                        <a:rPr lang="en-US" sz="3200" b="0" i="0" dirty="0">
                          <a:effectLst/>
                          <a:latin typeface="+mn-lt"/>
                        </a:rPr>
                        <a:t>) </a:t>
                      </a:r>
                    </a:p>
                  </a:txBody>
                  <a:tcPr/>
                </a:tc>
                <a:extLst>
                  <a:ext uri="{0D108BD9-81ED-4DB2-BD59-A6C34878D82A}">
                    <a16:rowId xmlns:a16="http://schemas.microsoft.com/office/drawing/2014/main" val="3793506849"/>
                  </a:ext>
                </a:extLst>
              </a:tr>
              <a:tr h="681958">
                <a:tc>
                  <a:txBody>
                    <a:bodyPr/>
                    <a:lstStyle/>
                    <a:p>
                      <a:r>
                        <a:rPr lang="en-US" sz="3600" dirty="0"/>
                        <a:t>1259.06</a:t>
                      </a:r>
                    </a:p>
                  </a:txBody>
                  <a:tcPr/>
                </a:tc>
                <a:tc>
                  <a:txBody>
                    <a:bodyPr/>
                    <a:lstStyle/>
                    <a:p>
                      <a:pPr algn="ctr" rtl="0" fontAlgn="base"/>
                      <a:r>
                        <a:rPr lang="en-US" sz="3200" b="0" i="0" dirty="0">
                          <a:effectLst/>
                          <a:latin typeface="+mn-lt"/>
                        </a:rPr>
                        <a:t>(0.27, </a:t>
                      </a:r>
                      <a:r>
                        <a:rPr lang="en-US" sz="3200" b="1" i="0" dirty="0">
                          <a:effectLst/>
                          <a:latin typeface="+mn-lt"/>
                        </a:rPr>
                        <a:t>1.10</a:t>
                      </a:r>
                      <a:r>
                        <a:rPr lang="en-US" sz="3200" b="0" i="0" dirty="0">
                          <a:effectLst/>
                          <a:latin typeface="+mn-lt"/>
                        </a:rPr>
                        <a:t>) </a:t>
                      </a:r>
                    </a:p>
                  </a:txBody>
                  <a:tcPr/>
                </a:tc>
                <a:extLst>
                  <a:ext uri="{0D108BD9-81ED-4DB2-BD59-A6C34878D82A}">
                    <a16:rowId xmlns:a16="http://schemas.microsoft.com/office/drawing/2014/main" val="3559870787"/>
                  </a:ext>
                </a:extLst>
              </a:tr>
            </a:tbl>
          </a:graphicData>
        </a:graphic>
      </p:graphicFrame>
      <p:sp>
        <p:nvSpPr>
          <p:cNvPr id="55" name="TextBox 54">
            <a:extLst>
              <a:ext uri="{FF2B5EF4-FFF2-40B4-BE49-F238E27FC236}">
                <a16:creationId xmlns:a16="http://schemas.microsoft.com/office/drawing/2014/main" id="{705E5825-C628-045B-3073-6E42A19F306B}"/>
              </a:ext>
            </a:extLst>
          </p:cNvPr>
          <p:cNvSpPr txBox="1"/>
          <p:nvPr/>
        </p:nvSpPr>
        <p:spPr>
          <a:xfrm>
            <a:off x="27249246" y="9834238"/>
            <a:ext cx="11450612" cy="477054"/>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Table2</a:t>
            </a:r>
            <a:r>
              <a:rPr lang="en-US" sz="2500" dirty="0">
                <a:latin typeface="Times New Roman" panose="02020603050405020304" pitchFamily="18" charset="0"/>
                <a:cs typeface="Times New Roman" panose="02020603050405020304" pitchFamily="18" charset="0"/>
              </a:rPr>
              <a:t>: cSIR scores for each Davis County, UT census-tracts. </a:t>
            </a:r>
          </a:p>
        </p:txBody>
      </p:sp>
      <p:pic>
        <p:nvPicPr>
          <p:cNvPr id="11" name="Picture 10" descr="A picture containing line&#10;&#10;Description automatically generated">
            <a:extLst>
              <a:ext uri="{FF2B5EF4-FFF2-40B4-BE49-F238E27FC236}">
                <a16:creationId xmlns:a16="http://schemas.microsoft.com/office/drawing/2014/main" id="{7DC9E18B-77A1-4594-BE6C-047900AD6E26}"/>
              </a:ext>
            </a:extLst>
          </p:cNvPr>
          <p:cNvPicPr>
            <a:picLocks noChangeAspect="1"/>
          </p:cNvPicPr>
          <p:nvPr/>
        </p:nvPicPr>
        <p:blipFill rotWithShape="1">
          <a:blip r:embed="rId10"/>
          <a:srcRect t="15847"/>
          <a:stretch/>
        </p:blipFill>
        <p:spPr>
          <a:xfrm>
            <a:off x="13809177" y="17224278"/>
            <a:ext cx="12623430" cy="3324452"/>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1162C693-E4FD-79A4-1225-9E0AB13C1785}"/>
              </a:ext>
            </a:extLst>
          </p:cNvPr>
          <p:cNvPicPr>
            <a:picLocks noChangeAspect="1"/>
          </p:cNvPicPr>
          <p:nvPr/>
        </p:nvPicPr>
        <p:blipFill>
          <a:blip r:embed="rId11"/>
          <a:stretch>
            <a:fillRect/>
          </a:stretch>
        </p:blipFill>
        <p:spPr>
          <a:xfrm>
            <a:off x="5180163" y="21981928"/>
            <a:ext cx="8145749" cy="5868358"/>
          </a:xfrm>
          <a:prstGeom prst="rect">
            <a:avLst/>
          </a:prstGeom>
        </p:spPr>
      </p:pic>
      <p:sp>
        <p:nvSpPr>
          <p:cNvPr id="2" name="TextBox 1">
            <a:extLst>
              <a:ext uri="{FF2B5EF4-FFF2-40B4-BE49-F238E27FC236}">
                <a16:creationId xmlns:a16="http://schemas.microsoft.com/office/drawing/2014/main" id="{4BECAF88-303C-D98D-2AE3-764F95350E37}"/>
              </a:ext>
            </a:extLst>
          </p:cNvPr>
          <p:cNvSpPr txBox="1"/>
          <p:nvPr/>
        </p:nvSpPr>
        <p:spPr>
          <a:xfrm>
            <a:off x="490321" y="21818343"/>
            <a:ext cx="4478413" cy="769441"/>
          </a:xfrm>
          <a:prstGeom prst="rect">
            <a:avLst/>
          </a:prstGeom>
          <a:noFill/>
        </p:spPr>
        <p:txBody>
          <a:bodyPr wrap="square" rtlCol="0">
            <a:spAutoFit/>
          </a:bodyPr>
          <a:lstStyle/>
          <a:p>
            <a:pPr algn="ctr"/>
            <a:r>
              <a:rPr lang="en-US" sz="4400" b="1" dirty="0"/>
              <a:t>Causality Criteria</a:t>
            </a:r>
          </a:p>
        </p:txBody>
      </p:sp>
      <p:sp>
        <p:nvSpPr>
          <p:cNvPr id="7" name="TextBox 6">
            <a:extLst>
              <a:ext uri="{FF2B5EF4-FFF2-40B4-BE49-F238E27FC236}">
                <a16:creationId xmlns:a16="http://schemas.microsoft.com/office/drawing/2014/main" id="{D4BB153A-125D-C37F-DDF2-23710272E661}"/>
              </a:ext>
            </a:extLst>
          </p:cNvPr>
          <p:cNvSpPr txBox="1"/>
          <p:nvPr/>
        </p:nvSpPr>
        <p:spPr>
          <a:xfrm>
            <a:off x="827941" y="22526229"/>
            <a:ext cx="4256679" cy="7294305"/>
          </a:xfrm>
          <a:prstGeom prst="rect">
            <a:avLst/>
          </a:prstGeom>
          <a:noFill/>
        </p:spPr>
        <p:txBody>
          <a:bodyPr wrap="square" rtlCol="0">
            <a:spAutoFit/>
          </a:bodyPr>
          <a:lstStyle/>
          <a:p>
            <a:pPr marL="742950" indent="-742950">
              <a:buAutoNum type="arabicPeriod"/>
            </a:pPr>
            <a:r>
              <a:rPr lang="en-US" sz="3600" dirty="0"/>
              <a:t>Strength of Association</a:t>
            </a:r>
          </a:p>
          <a:p>
            <a:pPr marL="742950" indent="-742950">
              <a:buAutoNum type="arabicPeriod"/>
            </a:pPr>
            <a:r>
              <a:rPr lang="en-US" sz="3600" dirty="0"/>
              <a:t>Consistency of Data</a:t>
            </a:r>
          </a:p>
          <a:p>
            <a:pPr marL="742950" indent="-742950">
              <a:buAutoNum type="arabicPeriod"/>
            </a:pPr>
            <a:r>
              <a:rPr lang="en-US" sz="3600" dirty="0"/>
              <a:t>Specificity</a:t>
            </a:r>
          </a:p>
          <a:p>
            <a:pPr marL="742950" indent="-742950">
              <a:buAutoNum type="arabicPeriod"/>
            </a:pPr>
            <a:r>
              <a:rPr lang="en-US" sz="3600" dirty="0"/>
              <a:t>Temporality</a:t>
            </a:r>
          </a:p>
          <a:p>
            <a:pPr marL="742950" indent="-742950">
              <a:buAutoNum type="arabicPeriod"/>
            </a:pPr>
            <a:r>
              <a:rPr lang="en-US" sz="3600" dirty="0"/>
              <a:t>Dose-response</a:t>
            </a:r>
          </a:p>
          <a:p>
            <a:pPr marL="742950" indent="-742950">
              <a:buAutoNum type="arabicPeriod"/>
            </a:pPr>
            <a:r>
              <a:rPr lang="en-US" sz="3600" dirty="0"/>
              <a:t>Biological Plausibility</a:t>
            </a:r>
          </a:p>
          <a:p>
            <a:pPr marL="742950" indent="-742950">
              <a:buAutoNum type="arabicPeriod"/>
            </a:pPr>
            <a:r>
              <a:rPr lang="en-US" sz="3600" dirty="0"/>
              <a:t>Coherence</a:t>
            </a:r>
          </a:p>
          <a:p>
            <a:pPr marL="742950" indent="-742950">
              <a:buAutoNum type="arabicPeriod"/>
            </a:pPr>
            <a:r>
              <a:rPr lang="en-US" sz="3600" dirty="0"/>
              <a:t>Experimental Evidence</a:t>
            </a:r>
          </a:p>
          <a:p>
            <a:pPr marL="742950" indent="-742950">
              <a:buAutoNum type="arabicPeriod"/>
            </a:pPr>
            <a:r>
              <a:rPr lang="en-US" sz="3600" dirty="0"/>
              <a:t>Analogy</a:t>
            </a:r>
          </a:p>
        </p:txBody>
      </p:sp>
      <p:sp>
        <p:nvSpPr>
          <p:cNvPr id="8" name="TextBox 7">
            <a:extLst>
              <a:ext uri="{FF2B5EF4-FFF2-40B4-BE49-F238E27FC236}">
                <a16:creationId xmlns:a16="http://schemas.microsoft.com/office/drawing/2014/main" id="{32EC6DAB-7193-B974-F993-2934F7B17A38}"/>
              </a:ext>
            </a:extLst>
          </p:cNvPr>
          <p:cNvSpPr txBox="1"/>
          <p:nvPr/>
        </p:nvSpPr>
        <p:spPr>
          <a:xfrm>
            <a:off x="33486809" y="4053159"/>
            <a:ext cx="6903234" cy="461665"/>
          </a:xfrm>
          <a:prstGeom prst="rect">
            <a:avLst/>
          </a:prstGeom>
          <a:noFill/>
        </p:spPr>
        <p:txBody>
          <a:bodyPr wrap="square" rtlCol="0">
            <a:spAutoFit/>
          </a:bodyPr>
          <a:lstStyle/>
          <a:p>
            <a:r>
              <a:rPr lang="en-US" sz="2400" dirty="0"/>
              <a:t>Contact: lmaddox5@utk.edu, </a:t>
            </a:r>
            <a:r>
              <a:rPr lang="en-US" sz="2400" dirty="0" err="1"/>
              <a:t>riceae@ornl.gov</a:t>
            </a:r>
            <a:endParaRPr lang="en-US" sz="2400" dirty="0"/>
          </a:p>
        </p:txBody>
      </p:sp>
      <p:sp>
        <p:nvSpPr>
          <p:cNvPr id="9" name="TextBox 8">
            <a:extLst>
              <a:ext uri="{FF2B5EF4-FFF2-40B4-BE49-F238E27FC236}">
                <a16:creationId xmlns:a16="http://schemas.microsoft.com/office/drawing/2014/main" id="{4B35BDEB-6F40-FC62-2B1C-E2F2CE0736B7}"/>
              </a:ext>
            </a:extLst>
          </p:cNvPr>
          <p:cNvSpPr txBox="1"/>
          <p:nvPr/>
        </p:nvSpPr>
        <p:spPr>
          <a:xfrm>
            <a:off x="13856641" y="16835782"/>
            <a:ext cx="6506913" cy="630942"/>
          </a:xfrm>
          <a:prstGeom prst="rect">
            <a:avLst/>
          </a:prstGeom>
          <a:noFill/>
        </p:spPr>
        <p:txBody>
          <a:bodyPr wrap="square" rtlCol="0">
            <a:spAutoFit/>
          </a:bodyPr>
          <a:lstStyle/>
          <a:p>
            <a:r>
              <a:rPr lang="en-US" sz="3500" dirty="0"/>
              <a:t>Data Granularity Demonstration</a:t>
            </a:r>
          </a:p>
        </p:txBody>
      </p:sp>
    </p:spTree>
    <p:extLst>
      <p:ext uri="{BB962C8B-B14F-4D97-AF65-F5344CB8AC3E}">
        <p14:creationId xmlns:p14="http://schemas.microsoft.com/office/powerpoint/2010/main" val="38406161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A5B82886F13347841C1999914066E8" ma:contentTypeVersion="8" ma:contentTypeDescription="Create a new document." ma:contentTypeScope="" ma:versionID="2f24a5821533966a6af44f274bbb2b9b">
  <xsd:schema xmlns:xsd="http://www.w3.org/2001/XMLSchema" xmlns:xs="http://www.w3.org/2001/XMLSchema" xmlns:p="http://schemas.microsoft.com/office/2006/metadata/properties" xmlns:ns2="fa17b4c3-5108-47f1-b00c-f36743a2abd0" xmlns:ns3="e155df8c-5c1d-41bb-9e00-723140c43cb8" targetNamespace="http://schemas.microsoft.com/office/2006/metadata/properties" ma:root="true" ma:fieldsID="5335dd8d2e786acb6e2f75a192a744b2" ns2:_="" ns3:_="">
    <xsd:import namespace="fa17b4c3-5108-47f1-b00c-f36743a2abd0"/>
    <xsd:import namespace="e155df8c-5c1d-41bb-9e00-723140c43cb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7b4c3-5108-47f1-b00c-f36743a2ab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8ac8405-059b-47f8-b48a-bbaeae0205a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55df8c-5c1d-41bb-9e00-723140c43cb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e02806e-6539-4a73-bfb1-fc7d98e2ca14}" ma:internalName="TaxCatchAll" ma:showField="CatchAllData" ma:web="e155df8c-5c1d-41bb-9e00-723140c43c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155df8c-5c1d-41bb-9e00-723140c43cb8" xsi:nil="true"/>
    <lcf76f155ced4ddcb4097134ff3c332f xmlns="fa17b4c3-5108-47f1-b00c-f36743a2abd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0921D9-5B95-4FC4-AA19-B386119D8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7b4c3-5108-47f1-b00c-f36743a2abd0"/>
    <ds:schemaRef ds:uri="e155df8c-5c1d-41bb-9e00-723140c43c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509F67-8691-4944-9082-BA1E9ACE3564}">
  <ds:schemaRefs>
    <ds:schemaRef ds:uri="e155df8c-5c1d-41bb-9e00-723140c43cb8"/>
    <ds:schemaRef ds:uri="http://purl.org/dc/elements/1.1/"/>
    <ds:schemaRef ds:uri="http://schemas.microsoft.com/office/infopath/2007/PartnerControls"/>
    <ds:schemaRef ds:uri="fa17b4c3-5108-47f1-b00c-f36743a2abd0"/>
    <ds:schemaRef ds:uri="http://purl.org/dc/terms/"/>
    <ds:schemaRef ds:uri="http://purl.org/dc/dcmitype/"/>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F052D006-E031-4AB7-BF31-B1C70127CC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7133</TotalTime>
  <Words>1194</Words>
  <Application>Microsoft Macintosh PowerPoint</Application>
  <PresentationFormat>Custom</PresentationFormat>
  <Paragraphs>77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Helvetica</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Maddox, John</dc:creator>
  <cp:lastModifiedBy>Maddox, John</cp:lastModifiedBy>
  <cp:revision>69</cp:revision>
  <dcterms:created xsi:type="dcterms:W3CDTF">2022-07-13T14:40:45Z</dcterms:created>
  <dcterms:modified xsi:type="dcterms:W3CDTF">2022-08-07T17:29:47Z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0x01010058A5B82886F13347841C1999914066E8</vt:lpwstr>
  </property>
  <property fmtid="{D5CDD505-2E9C-101B-9397-08002B2CF9AE}" pid="3" name="MediaServiceImageTags">
    <vt:lpwstr/>
  </property>
</Properties>
</file>